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0" r:id="rId1"/>
  </p:sldMasterIdLst>
  <p:notesMasterIdLst>
    <p:notesMasterId r:id="rId69"/>
  </p:notesMasterIdLst>
  <p:sldIdLst>
    <p:sldId id="256" r:id="rId2"/>
    <p:sldId id="30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57" r:id="rId13"/>
    <p:sldId id="268" r:id="rId14"/>
    <p:sldId id="269" r:id="rId15"/>
    <p:sldId id="270" r:id="rId16"/>
    <p:sldId id="271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5" r:id="rId25"/>
    <p:sldId id="313" r:id="rId26"/>
    <p:sldId id="343" r:id="rId27"/>
    <p:sldId id="344" r:id="rId28"/>
    <p:sldId id="345" r:id="rId29"/>
    <p:sldId id="306" r:id="rId30"/>
    <p:sldId id="312" r:id="rId31"/>
    <p:sldId id="264" r:id="rId32"/>
    <p:sldId id="317" r:id="rId33"/>
    <p:sldId id="275" r:id="rId34"/>
    <p:sldId id="318" r:id="rId35"/>
    <p:sldId id="319" r:id="rId36"/>
    <p:sldId id="279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  <p:sldId id="280" r:id="rId50"/>
    <p:sldId id="281" r:id="rId51"/>
    <p:sldId id="334" r:id="rId52"/>
    <p:sldId id="335" r:id="rId53"/>
    <p:sldId id="337" r:id="rId54"/>
    <p:sldId id="338" r:id="rId55"/>
    <p:sldId id="336" r:id="rId56"/>
    <p:sldId id="339" r:id="rId57"/>
    <p:sldId id="340" r:id="rId58"/>
    <p:sldId id="341" r:id="rId59"/>
    <p:sldId id="342" r:id="rId60"/>
    <p:sldId id="346" r:id="rId61"/>
    <p:sldId id="347" r:id="rId62"/>
    <p:sldId id="348" r:id="rId63"/>
    <p:sldId id="349" r:id="rId64"/>
    <p:sldId id="350" r:id="rId65"/>
    <p:sldId id="351" r:id="rId66"/>
    <p:sldId id="353" r:id="rId67"/>
    <p:sldId id="35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10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2:51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2:54.5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3:05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3:5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4:15.4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5:07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24575,'12'0'0,"3"-11"0,11-4 0,12 0 0,0 4-8191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5T14:17:21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41DD8-8B98-4F7F-AEA3-0FFD197DA720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2C5DA-5568-41E3-A906-1B02C673FA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0158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2e54adf06_0_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42e54adf0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4025-CC01-2361-BD0F-8469C69F1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856A6F-9EF9-DAEC-7853-180D33A6D8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AC6F-704C-62AD-3D6D-09D06E4AB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0952F-F875-6C2B-E31F-751A7B79E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9043D-F186-419C-A7C2-08D2697C8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0545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5ED29-3FF3-EAC7-BA99-A3DD643D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1786B-377F-3941-2CB7-1E1749993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DE670-3724-A393-A42F-A92B5F5A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7BC2-D6BB-7734-075F-F8FACD7B3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19624E-9B51-A358-9C6D-CFBA71302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6762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8D992-2F89-FD8B-1DF2-8A68EC7E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3A403-736D-1E2A-87FA-9FF29D18E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4F2DBE-1E02-388B-86B6-D5922D5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DC9FD-C545-EEA8-67B4-4479277B8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7285E-56DD-89AC-E418-7A2049E82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755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FF450-43B3-E3DC-F390-DA5BAA9A9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FD21-C389-AFD3-67A8-D9701F57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B1EA2-71CA-13D0-EC28-1D6D26902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0A687-3034-CB59-E3F7-9F0758A47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A5111-781E-F84A-F070-8293A17D1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155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11D57-F313-F991-CA35-76821C648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005A-7F10-67F1-F616-9A15E222A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EE0F4-3BDF-1637-C955-572692CB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80F6A-1C17-4EDE-E679-594E77677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CF223-AC12-BE0C-B7BE-211E31E96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3079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3BD7-D2A1-609B-A75C-1BBDC45F2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A769E-3476-A82B-7150-D9ADBDE2E4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7E716-E2FE-2AF5-97BC-42C880931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B92F3-AC14-FF6E-1C38-BB23B4D02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BF649-20CD-7892-B444-A4AB6C5E8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E3C33-A3ED-831C-39D3-921D6718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515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245C-1277-0B0D-52A4-1F630FD3B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72C85-81CE-DC5B-8A14-10108C1B3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1A754-8A45-A95D-F605-1B3A68B14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569F8-906B-FB7B-6B8F-C17D895DA3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3F3947-41EC-C8B1-5488-A80F636D9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994972-148F-9B0B-CFCE-FE124A8A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908B0-E4A3-FFD6-BA50-CE9E2798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E10C83-F7FB-B157-6C27-134680F2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44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A6850-02C7-6210-446C-232A3A4D8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B6337-147D-6D87-4CC2-1FA134EA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2E570-B454-8EBE-4D2C-14C23B00F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50FCBF-F22A-A4D8-CCF3-88FABEA18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17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312BA6-43C5-3C3D-DDE6-DD5DF52D9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BD42EF-93E3-1172-70CC-99FCC129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B7E86-AFF6-516F-9046-E9B8E04D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530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E905E-8A98-EA0A-1BFF-6F35D511D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8740-9EF1-D1DC-F370-6437D3C2E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8DFFF-FE0F-4AE5-2D9C-D9D0B6967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678E30-8872-E7C6-F999-C15F1EC2A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34DC18-4350-A208-BF6F-4C58775A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B062A9-DAB3-ABF2-58C3-94C724849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156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3DE45-5E8F-00D9-6FBD-55CBB3804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F9729D-BF8C-890B-9DCF-993D09375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B955A-CDF2-FD9A-2859-487D103EA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51495-0B62-20CB-367D-FBD2960DA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CCAE93-5F80-16A4-402E-0E5E91D4B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4E0700-927D-98AC-C12A-FDD0B04AF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310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D427B-37CD-3060-4ED5-13B73A560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91DDE-3855-4D17-2699-CC3F03FE0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2D3C5-3164-A62D-E852-9B768BBE54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2667B-783C-4661-A5E9-0CA6A7F0695D}" type="datetimeFigureOut">
              <a:rPr lang="en-IN" smtClean="0"/>
              <a:t>21-08-2023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0FCAC-5168-3C28-32DE-2A97E5873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34D86-9F6A-B961-C773-04466F6C3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F2781-881D-427E-84BB-51810F64FC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94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12" Type="http://schemas.openxmlformats.org/officeDocument/2006/relationships/customXml" Target="../ink/ink7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6.png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14.png"/><Relationship Id="rId9" Type="http://schemas.openxmlformats.org/officeDocument/2006/relationships/customXml" Target="../ink/ink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rive.google.com/file/d/1ETKv7XsylX3BqKjwWN6OXnqvI8HeectC/view?usp=sharing" TargetMode="External"/><Relationship Id="rId7" Type="http://schemas.openxmlformats.org/officeDocument/2006/relationships/hyperlink" Target="https://drive.google.com/file/d/1uyRkw9e7DPzctuLARUjG2e99CCy2W6To/view?usp=shar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oWsZazE5elKoWLWfVfesYprOiAQwjsT3/view?usp=sharing" TargetMode="External"/><Relationship Id="rId5" Type="http://schemas.openxmlformats.org/officeDocument/2006/relationships/hyperlink" Target="https://docs.google.com/document/d/1Aq0w0ooMTSL8tmJQWQ9WMCPuW3l_5eFj/edit?usp=drive_link" TargetMode="External"/><Relationship Id="rId4" Type="http://schemas.openxmlformats.org/officeDocument/2006/relationships/hyperlink" Target="https://docs.google.com/document/d/1imj9-DFP2TrO3Wd-_vvJIcweapfvfbVm/edit?usp=drive_link&amp;ouid=102835345516798922696&amp;rtpof=true&amp;sd=tru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/>
          <p:nvPr/>
        </p:nvSpPr>
        <p:spPr>
          <a:xfrm>
            <a:off x="5110410" y="2123550"/>
            <a:ext cx="5621130" cy="13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27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DATA STRUCTURES AND ITS APPLICATIONS 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5110410" y="3204630"/>
            <a:ext cx="5621130" cy="51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2700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UE22CS252A (4-0-2-5-5)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"/>
          <p:cNvSpPr/>
          <p:nvPr/>
        </p:nvSpPr>
        <p:spPr>
          <a:xfrm>
            <a:off x="5110410" y="416880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Priya Badarinath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5110410" y="446715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Engineering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"/>
          <p:cNvSpPr/>
          <p:nvPr/>
        </p:nvSpPr>
        <p:spPr>
          <a:xfrm rot="5400000">
            <a:off x="2143920" y="5365710"/>
            <a:ext cx="32400" cy="798390"/>
          </a:xfrm>
          <a:prstGeom prst="rect">
            <a:avLst/>
          </a:prstGeom>
          <a:solidFill>
            <a:srgbClr val="9537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63" name="Google Shape;63;p1"/>
          <p:cNvSpPr/>
          <p:nvPr/>
        </p:nvSpPr>
        <p:spPr>
          <a:xfrm rot="10800000">
            <a:off x="1993800" y="11428020"/>
            <a:ext cx="32400" cy="798390"/>
          </a:xfrm>
          <a:prstGeom prst="rect">
            <a:avLst/>
          </a:prstGeom>
          <a:solidFill>
            <a:srgbClr val="9537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cxnSp>
        <p:nvCxnSpPr>
          <p:cNvPr id="64" name="Google Shape;64;p1"/>
          <p:cNvCxnSpPr/>
          <p:nvPr/>
        </p:nvCxnSpPr>
        <p:spPr>
          <a:xfrm>
            <a:off x="5110410" y="3941460"/>
            <a:ext cx="343602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" name="Google Shape;65;p1"/>
          <p:cNvSpPr/>
          <p:nvPr/>
        </p:nvSpPr>
        <p:spPr>
          <a:xfrm rot="-5400000">
            <a:off x="10048710" y="677430"/>
            <a:ext cx="32400" cy="798390"/>
          </a:xfrm>
          <a:prstGeom prst="rect">
            <a:avLst/>
          </a:prstGeom>
          <a:solidFill>
            <a:srgbClr val="9537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10431570" y="1065150"/>
            <a:ext cx="32400" cy="798390"/>
          </a:xfrm>
          <a:prstGeom prst="rect">
            <a:avLst/>
          </a:prstGeom>
          <a:solidFill>
            <a:srgbClr val="953734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pic>
        <p:nvPicPr>
          <p:cNvPr id="67" name="Google Shape;67;p1" descr="C:\Users\PES-CSE\Downloads\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138" y="2338540"/>
            <a:ext cx="2592506" cy="2328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2e54adf06_0_2"/>
          <p:cNvSpPr/>
          <p:nvPr/>
        </p:nvSpPr>
        <p:spPr>
          <a:xfrm>
            <a:off x="1802910" y="1346221"/>
            <a:ext cx="5998050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" name="Google Shape;178;g142e54adf06_0_2"/>
          <p:cNvCxnSpPr/>
          <p:nvPr/>
        </p:nvCxnSpPr>
        <p:spPr>
          <a:xfrm>
            <a:off x="1517790" y="1844371"/>
            <a:ext cx="6224850" cy="225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9" name="Google Shape;179;g142e54adf06_0_2"/>
          <p:cNvSpPr/>
          <p:nvPr/>
        </p:nvSpPr>
        <p:spPr>
          <a:xfrm>
            <a:off x="1621366" y="1005796"/>
            <a:ext cx="562117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STRUCTURES AND ITS APPLICATIONS</a:t>
            </a:r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Evaluation Policy :  ISA and Laboratory</a:t>
            </a:r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142e54adf06_0_2" descr="C:\Users\PES-CSE\Downloads\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0114" y="1005787"/>
            <a:ext cx="681075" cy="6810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g142e54adf06_0_2"/>
          <p:cNvGraphicFramePr/>
          <p:nvPr/>
        </p:nvGraphicFramePr>
        <p:xfrm>
          <a:off x="1759220" y="2002314"/>
          <a:ext cx="7472193" cy="2318429"/>
        </p:xfrm>
        <a:graphic>
          <a:graphicData uri="http://schemas.openxmlformats.org/drawingml/2006/table">
            <a:tbl>
              <a:tblPr bandRow="1" bandCol="1">
                <a:noFill/>
              </a:tblPr>
              <a:tblGrid>
                <a:gridCol w="249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0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0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81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Conducted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Scaled to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1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ISA -1 (Unit 1 &amp; Unit 2)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1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ISA -2 (Unit 3 &amp; Unit 4)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40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86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Experiential Learning / HALP – Mini Project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1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Lab (Total 12 Labs)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20</a:t>
                      </a:r>
                      <a:endParaRPr sz="1400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812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ESA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100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50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5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Total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>
                          <a:solidFill>
                            <a:srgbClr val="00000A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120(scaled to 100)</a:t>
                      </a:r>
                      <a:endParaRPr sz="1400" b="1">
                        <a:solidFill>
                          <a:srgbClr val="00000A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25725" marR="26194" marT="26194" marB="26194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/>
          <p:nvPr/>
        </p:nvSpPr>
        <p:spPr>
          <a:xfrm>
            <a:off x="1802910" y="134622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TEXT BOOK / REFERENCE BOOKS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Google Shape;187;p12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8" name="Google Shape;188;p12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STRUCTURES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1578000" y="2031751"/>
            <a:ext cx="6164550" cy="1941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pPr algn="just"/>
            <a:r>
              <a:rPr lang="en-I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Book: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I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1.“Data Structures using C / C++” , Langsum Yedidyah, Moshe J Augenstein, Aaron M Tenenbaum  Pearson Education Inc, 2nd edition, 2015.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endParaRPr sz="1650" b="1"/>
          </a:p>
          <a:p>
            <a:pPr algn="just"/>
            <a:endParaRPr sz="1650" b="1"/>
          </a:p>
          <a:p>
            <a:pPr algn="just"/>
            <a:endParaRPr sz="1650" b="1"/>
          </a:p>
          <a:p>
            <a:pPr algn="just"/>
            <a:endParaRPr sz="1650" b="1"/>
          </a:p>
          <a:p>
            <a:pPr algn="just"/>
            <a:endParaRPr sz="1650" b="1"/>
          </a:p>
          <a:p>
            <a:pPr algn="just"/>
            <a:r>
              <a:rPr lang="en-IN" sz="16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Reference Book: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just"/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1: </a:t>
            </a:r>
            <a:r>
              <a:rPr lang="en-IN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“Data Structures and Program Design in C”, Robert Kruse, Bruce Leung, C.L Tondo, Shashi Mogalla, Pearson, 2nd Edition, 2019.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1170" y="1686694"/>
            <a:ext cx="1411575" cy="1688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31404" y="3973277"/>
            <a:ext cx="1351106" cy="1653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2" descr="C:\Users\PES-CSE\Downloads\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73220" y="1046512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">
            <a:extLst>
              <a:ext uri="{FF2B5EF4-FFF2-40B4-BE49-F238E27FC236}">
                <a16:creationId xmlns:a16="http://schemas.microsoft.com/office/drawing/2014/main" id="{E5FB37D7-A47C-F4DE-6CD5-9B11076F75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Arrays in C</a:t>
            </a:r>
          </a:p>
        </p:txBody>
      </p:sp>
      <p:sp>
        <p:nvSpPr>
          <p:cNvPr id="19457" name="Date Placeholder 3">
            <a:extLst>
              <a:ext uri="{FF2B5EF4-FFF2-40B4-BE49-F238E27FC236}">
                <a16:creationId xmlns:a16="http://schemas.microsoft.com/office/drawing/2014/main" id="{A3138EC9-82EB-3653-ADF7-C4D54D1F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</a:rPr>
              <a:t>PESU</a:t>
            </a:r>
          </a:p>
        </p:txBody>
      </p:sp>
      <p:sp>
        <p:nvSpPr>
          <p:cNvPr id="19458" name="Footer Placeholder 4">
            <a:extLst>
              <a:ext uri="{FF2B5EF4-FFF2-40B4-BE49-F238E27FC236}">
                <a16:creationId xmlns:a16="http://schemas.microsoft.com/office/drawing/2014/main" id="{FDF30477-7A20-9892-41A2-8BD958B35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Arial" panose="020B0604020202020204" pitchFamily="34" charset="0"/>
              </a:rPr>
              <a:t>Arrays and Pointers</a:t>
            </a:r>
          </a:p>
        </p:txBody>
      </p:sp>
      <p:sp>
        <p:nvSpPr>
          <p:cNvPr id="19459" name="Slide Number Placeholder 5">
            <a:extLst>
              <a:ext uri="{FF2B5EF4-FFF2-40B4-BE49-F238E27FC236}">
                <a16:creationId xmlns:a16="http://schemas.microsoft.com/office/drawing/2014/main" id="{C86E213E-075B-4F13-012C-F4145CD4F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013FB3-86E9-4494-85AA-BD838FB35A8F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12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6BA49A73-E1E0-0BDD-F78B-1E63572DC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019675"/>
            <a:ext cx="23358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dirty="0">
                <a:latin typeface="Tahoma" panose="020B0604030504040204" pitchFamily="34" charset="0"/>
              </a:rPr>
              <a:t>No bounds checking!</a:t>
            </a:r>
          </a:p>
        </p:txBody>
      </p:sp>
      <p:sp>
        <p:nvSpPr>
          <p:cNvPr id="19462" name="Text Box 7">
            <a:extLst>
              <a:ext uri="{FF2B5EF4-FFF2-40B4-BE49-F238E27FC236}">
                <a16:creationId xmlns:a16="http://schemas.microsoft.com/office/drawing/2014/main" id="{39D65FEE-2C9A-7B68-4618-5853F10AD8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7388" y="2028825"/>
            <a:ext cx="26693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 dirty="0">
                <a:latin typeface="Tahoma" panose="020B0604030504040204" pitchFamily="34" charset="0"/>
              </a:rPr>
              <a:t>array size in declaration</a:t>
            </a:r>
          </a:p>
        </p:txBody>
      </p:sp>
      <p:sp>
        <p:nvSpPr>
          <p:cNvPr id="19463" name="Line 8">
            <a:extLst>
              <a:ext uri="{FF2B5EF4-FFF2-40B4-BE49-F238E27FC236}">
                <a16:creationId xmlns:a16="http://schemas.microsoft.com/office/drawing/2014/main" id="{B2ABF07F-27B7-19FD-DDCC-BF328D4BDC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2209800"/>
            <a:ext cx="1676400" cy="381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64" name="Text Box 9">
            <a:extLst>
              <a:ext uri="{FF2B5EF4-FFF2-40B4-BE49-F238E27FC236}">
                <a16:creationId xmlns:a16="http://schemas.microsoft.com/office/drawing/2014/main" id="{4FE279F2-8FD4-F47B-09AE-F49B7B3D81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2519364"/>
            <a:ext cx="2241550" cy="23574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dirty="0">
                <a:latin typeface="Courier New" panose="02070309020205020404" pitchFamily="49" charset="0"/>
              </a:rPr>
              <a:t>int array[10];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int b;</a:t>
            </a:r>
          </a:p>
          <a:p>
            <a:endParaRPr lang="en-US" altLang="en-US" sz="1800" dirty="0">
              <a:latin typeface="Courier New" panose="02070309020205020404" pitchFamily="49" charset="0"/>
            </a:endParaRPr>
          </a:p>
          <a:p>
            <a:r>
              <a:rPr lang="en-US" altLang="en-US" sz="1800" dirty="0">
                <a:latin typeface="Courier New" panose="02070309020205020404" pitchFamily="49" charset="0"/>
              </a:rPr>
              <a:t>array[0]   = 3;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array[9]   = 4;</a:t>
            </a:r>
          </a:p>
          <a:p>
            <a:r>
              <a:rPr lang="en-US" altLang="en-US" sz="1800" dirty="0">
                <a:latin typeface="Courier New" panose="02070309020205020404" pitchFamily="49" charset="0"/>
              </a:rPr>
              <a:t>array[10]  = 5;</a:t>
            </a:r>
          </a:p>
          <a:p>
            <a:endParaRPr lang="en-US" altLang="en-US" sz="1800" dirty="0">
              <a:latin typeface="Courier New" panose="02070309020205020404" pitchFamily="49" charset="0"/>
            </a:endParaRPr>
          </a:p>
        </p:txBody>
      </p:sp>
      <p:sp>
        <p:nvSpPr>
          <p:cNvPr id="19475" name="Line 12">
            <a:extLst>
              <a:ext uri="{FF2B5EF4-FFF2-40B4-BE49-F238E27FC236}">
                <a16:creationId xmlns:a16="http://schemas.microsoft.com/office/drawing/2014/main" id="{A3CA7BFE-8662-D398-65D8-310A837238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-759803"/>
            <a:ext cx="1447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9466" name="Text Box 14">
            <a:extLst>
              <a:ext uri="{FF2B5EF4-FFF2-40B4-BE49-F238E27FC236}">
                <a16:creationId xmlns:a16="http://schemas.microsoft.com/office/drawing/2014/main" id="{22BB1E8A-B830-90F3-6BDA-263F81877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26" y="1571625"/>
            <a:ext cx="4386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All elements of same type – homogenous</a:t>
            </a:r>
          </a:p>
        </p:txBody>
      </p:sp>
      <p:sp>
        <p:nvSpPr>
          <p:cNvPr id="19467" name="Line 15">
            <a:extLst>
              <a:ext uri="{FF2B5EF4-FFF2-40B4-BE49-F238E27FC236}">
                <a16:creationId xmlns:a16="http://schemas.microsoft.com/office/drawing/2014/main" id="{73236B7C-6EF8-D0F8-BA28-8FD805F494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7000" y="1752600"/>
            <a:ext cx="3124200" cy="838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86032" name="Line 16">
            <a:extLst>
              <a:ext uri="{FF2B5EF4-FFF2-40B4-BE49-F238E27FC236}">
                <a16:creationId xmlns:a16="http://schemas.microsoft.com/office/drawing/2014/main" id="{4BB76510-BBDE-53BD-67F3-18C1482A4B1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429000" y="4953000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033" name="Oval 17">
            <a:extLst>
              <a:ext uri="{FF2B5EF4-FFF2-40B4-BE49-F238E27FC236}">
                <a16:creationId xmlns:a16="http://schemas.microsoft.com/office/drawing/2014/main" id="{479B1F07-FB43-54C1-7127-6AA49BF8F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151313"/>
            <a:ext cx="609600" cy="7620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0">
              <a:latin typeface="Arial" panose="020B0604020202020204" pitchFamily="34" charset="0"/>
            </a:endParaRPr>
          </a:p>
        </p:txBody>
      </p:sp>
      <p:sp>
        <p:nvSpPr>
          <p:cNvPr id="86034" name="Line 18">
            <a:extLst>
              <a:ext uri="{FF2B5EF4-FFF2-40B4-BE49-F238E27FC236}">
                <a16:creationId xmlns:a16="http://schemas.microsoft.com/office/drawing/2014/main" id="{23775846-6736-ED45-DEFD-5598BDDB3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3429000"/>
            <a:ext cx="1447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035" name="Text Box 19">
            <a:extLst>
              <a:ext uri="{FF2B5EF4-FFF2-40B4-BE49-F238E27FC236}">
                <a16:creationId xmlns:a16="http://schemas.microsoft.com/office/drawing/2014/main" id="{9997A054-3274-9361-AA6B-9E8C2D42D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3276600"/>
            <a:ext cx="25320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First element (index 0)</a:t>
            </a:r>
          </a:p>
        </p:txBody>
      </p:sp>
      <p:sp>
        <p:nvSpPr>
          <p:cNvPr id="86036" name="Line 20">
            <a:extLst>
              <a:ext uri="{FF2B5EF4-FFF2-40B4-BE49-F238E27FC236}">
                <a16:creationId xmlns:a16="http://schemas.microsoft.com/office/drawing/2014/main" id="{24F93168-A2C4-0429-C7F6-00E868DEC3F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29000" y="3733800"/>
            <a:ext cx="1447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86037" name="Text Box 21">
            <a:extLst>
              <a:ext uri="{FF2B5EF4-FFF2-40B4-BE49-F238E27FC236}">
                <a16:creationId xmlns:a16="http://schemas.microsoft.com/office/drawing/2014/main" id="{C4E950C9-D0E4-6CCF-EC19-D86D4282D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1" y="3549650"/>
            <a:ext cx="3103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Last element (index size - 1)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/>
      <p:bldP spid="86033" grpId="0" animBg="1"/>
      <p:bldP spid="86035" grpId="0"/>
      <p:bldP spid="860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2">
            <a:extLst>
              <a:ext uri="{FF2B5EF4-FFF2-40B4-BE49-F238E27FC236}">
                <a16:creationId xmlns:a16="http://schemas.microsoft.com/office/drawing/2014/main" id="{07FFA250-6BE5-E9DA-5019-6B305C8988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 Representation</a:t>
            </a:r>
          </a:p>
        </p:txBody>
      </p:sp>
      <p:sp>
        <p:nvSpPr>
          <p:cNvPr id="20485" name="Rectangle 3">
            <a:extLst>
              <a:ext uri="{FF2B5EF4-FFF2-40B4-BE49-F238E27FC236}">
                <a16:creationId xmlns:a16="http://schemas.microsoft.com/office/drawing/2014/main" id="{1647419E-615B-21DF-DC1E-9498BB19C1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295400"/>
            <a:ext cx="8229600" cy="3125788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Homogeneous </a:t>
            </a:r>
            <a:r>
              <a:rPr lang="en-US" altLang="en-US" sz="2000" dirty="0">
                <a:sym typeface="Symbol" panose="05050102010706020507" pitchFamily="18" charset="2"/>
              </a:rPr>
              <a:t></a:t>
            </a:r>
            <a:r>
              <a:rPr lang="en-US" altLang="en-US" sz="2000" dirty="0"/>
              <a:t> Each element same size – s bytes</a:t>
            </a:r>
          </a:p>
          <a:p>
            <a:pPr lvl="1" eaLnBrk="1" hangingPunct="1"/>
            <a:r>
              <a:rPr lang="en-US" altLang="en-US" sz="1800" dirty="0"/>
              <a:t>An array of m data values is a sequence of </a:t>
            </a:r>
            <a:r>
              <a:rPr lang="en-US" altLang="en-US" sz="1800" dirty="0" err="1"/>
              <a:t>m</a:t>
            </a:r>
            <a:r>
              <a:rPr lang="en-US" altLang="en-US" sz="1800" dirty="0" err="1">
                <a:sym typeface="Symbol" panose="05050102010706020507" pitchFamily="18" charset="2"/>
              </a:rPr>
              <a:t></a:t>
            </a:r>
            <a:r>
              <a:rPr lang="en-US" altLang="en-US" sz="1800" dirty="0" err="1"/>
              <a:t>s</a:t>
            </a:r>
            <a:r>
              <a:rPr lang="en-US" altLang="en-US" sz="1800" dirty="0"/>
              <a:t> bytes</a:t>
            </a:r>
          </a:p>
          <a:p>
            <a:pPr lvl="1" eaLnBrk="1" hangingPunct="1"/>
            <a:r>
              <a:rPr lang="en-US" altLang="en-US" sz="1800" dirty="0"/>
              <a:t>Indexing: 0</a:t>
            </a:r>
            <a:r>
              <a:rPr lang="en-US" altLang="en-US" sz="1800" baseline="30000" dirty="0"/>
              <a:t>th</a:t>
            </a:r>
            <a:r>
              <a:rPr lang="en-US" altLang="en-US" sz="1800" dirty="0"/>
              <a:t> value at byte s</a:t>
            </a:r>
            <a:r>
              <a:rPr lang="en-US" altLang="en-US" sz="1800" dirty="0">
                <a:sym typeface="Symbol" panose="05050102010706020507" pitchFamily="18" charset="2"/>
              </a:rPr>
              <a:t>0, </a:t>
            </a:r>
            <a:r>
              <a:rPr lang="en-US" altLang="en-US" sz="1800" dirty="0"/>
              <a:t>1</a:t>
            </a:r>
            <a:r>
              <a:rPr lang="en-US" altLang="en-US" sz="1800" baseline="30000" dirty="0"/>
              <a:t>st</a:t>
            </a:r>
            <a:r>
              <a:rPr lang="en-US" altLang="en-US" sz="1800" dirty="0"/>
              <a:t> value at byte s</a:t>
            </a:r>
            <a:r>
              <a:rPr lang="en-US" altLang="en-US" sz="1800" dirty="0">
                <a:sym typeface="Symbol" panose="05050102010706020507" pitchFamily="18" charset="2"/>
              </a:rPr>
              <a:t>1, …</a:t>
            </a:r>
          </a:p>
          <a:p>
            <a:pPr eaLnBrk="1" hangingPunct="1"/>
            <a:endParaRPr lang="en-US" altLang="en-US" sz="2000" dirty="0"/>
          </a:p>
        </p:txBody>
      </p:sp>
      <p:sp>
        <p:nvSpPr>
          <p:cNvPr id="20481" name="Date Placeholder 3">
            <a:extLst>
              <a:ext uri="{FF2B5EF4-FFF2-40B4-BE49-F238E27FC236}">
                <a16:creationId xmlns:a16="http://schemas.microsoft.com/office/drawing/2014/main" id="{479A52D5-3F8A-0AE0-11CF-A22BB62DB5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</a:rPr>
              <a:t>PESU</a:t>
            </a:r>
          </a:p>
        </p:txBody>
      </p:sp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E77366B6-B91A-AEBE-C627-E0A74F71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Arial" panose="020B0604020202020204" pitchFamily="34" charset="0"/>
              </a:rPr>
              <a:t>Arrays and Pointers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DB3F1D19-1006-763A-F4B3-6C93C2DCB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F96282-342D-43D4-A72B-4F7F1FEA7C8A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grpSp>
        <p:nvGrpSpPr>
          <p:cNvPr id="20486" name="Group 4">
            <a:extLst>
              <a:ext uri="{FF2B5EF4-FFF2-40B4-BE49-F238E27FC236}">
                <a16:creationId xmlns:a16="http://schemas.microsoft.com/office/drawing/2014/main" id="{B2209E4E-3B89-F793-E9B9-D3C5F28B4BE7}"/>
              </a:ext>
            </a:extLst>
          </p:cNvPr>
          <p:cNvGrpSpPr>
            <a:grpSpLocks/>
          </p:cNvGrpSpPr>
          <p:nvPr/>
        </p:nvGrpSpPr>
        <p:grpSpPr bwMode="auto">
          <a:xfrm>
            <a:off x="3581401" y="4572000"/>
            <a:ext cx="4111625" cy="1371600"/>
            <a:chOff x="1250" y="3072"/>
            <a:chExt cx="2590" cy="864"/>
          </a:xfrm>
        </p:grpSpPr>
        <p:sp>
          <p:nvSpPr>
            <p:cNvPr id="20488" name="Rectangle 5">
              <a:extLst>
                <a:ext uri="{FF2B5EF4-FFF2-40B4-BE49-F238E27FC236}">
                  <a16:creationId xmlns:a16="http://schemas.microsoft.com/office/drawing/2014/main" id="{0B211840-CDA6-AA0E-D8E0-3F75951FA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648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a[0]</a:t>
              </a:r>
            </a:p>
          </p:txBody>
        </p:sp>
        <p:sp>
          <p:nvSpPr>
            <p:cNvPr id="20489" name="Rectangle 6">
              <a:extLst>
                <a:ext uri="{FF2B5EF4-FFF2-40B4-BE49-F238E27FC236}">
                  <a16:creationId xmlns:a16="http://schemas.microsoft.com/office/drawing/2014/main" id="{1984A0F4-932D-48BE-9919-CAD57105BD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360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a[1]</a:t>
              </a:r>
            </a:p>
          </p:txBody>
        </p:sp>
        <p:sp>
          <p:nvSpPr>
            <p:cNvPr id="20490" name="Rectangle 7">
              <a:extLst>
                <a:ext uri="{FF2B5EF4-FFF2-40B4-BE49-F238E27FC236}">
                  <a16:creationId xmlns:a16="http://schemas.microsoft.com/office/drawing/2014/main" id="{11D70A14-2078-405C-49F6-73386E6EE8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072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a[2]</a:t>
              </a:r>
            </a:p>
          </p:txBody>
        </p:sp>
        <p:sp>
          <p:nvSpPr>
            <p:cNvPr id="20491" name="Text Box 8">
              <a:extLst>
                <a:ext uri="{FF2B5EF4-FFF2-40B4-BE49-F238E27FC236}">
                  <a16:creationId xmlns:a16="http://schemas.microsoft.com/office/drawing/2014/main" id="{CE000DFA-FFE4-7FC7-7AA1-8ABF70EE1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679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0x1000</a:t>
              </a:r>
            </a:p>
          </p:txBody>
        </p:sp>
        <p:sp>
          <p:nvSpPr>
            <p:cNvPr id="20492" name="Text Box 9">
              <a:extLst>
                <a:ext uri="{FF2B5EF4-FFF2-40B4-BE49-F238E27FC236}">
                  <a16:creationId xmlns:a16="http://schemas.microsoft.com/office/drawing/2014/main" id="{AB6A0DE3-2AEC-268C-2F9A-73C1D07BF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391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0x1004</a:t>
              </a:r>
            </a:p>
          </p:txBody>
        </p:sp>
        <p:sp>
          <p:nvSpPr>
            <p:cNvPr id="20493" name="Text Box 10">
              <a:extLst>
                <a:ext uri="{FF2B5EF4-FFF2-40B4-BE49-F238E27FC236}">
                  <a16:creationId xmlns:a16="http://schemas.microsoft.com/office/drawing/2014/main" id="{FB1265E6-9FA5-3BF5-C98A-DA6E1A9A1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103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0x1008</a:t>
              </a:r>
            </a:p>
          </p:txBody>
        </p:sp>
      </p:grpSp>
      <p:sp>
        <p:nvSpPr>
          <p:cNvPr id="20487" name="Text Box 4">
            <a:extLst>
              <a:ext uri="{FF2B5EF4-FFF2-40B4-BE49-F238E27FC236}">
                <a16:creationId xmlns:a16="http://schemas.microsoft.com/office/drawing/2014/main" id="{17D4333A-F2B1-F10D-8E1D-2E3F13B2A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1" y="5029200"/>
            <a:ext cx="15652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int a[3];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2">
            <a:extLst>
              <a:ext uri="{FF2B5EF4-FFF2-40B4-BE49-F238E27FC236}">
                <a16:creationId xmlns:a16="http://schemas.microsoft.com/office/drawing/2014/main" id="{1C31539B-FC06-5560-0F28-3360538C7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 Representation</a:t>
            </a:r>
          </a:p>
        </p:txBody>
      </p:sp>
      <p:sp>
        <p:nvSpPr>
          <p:cNvPr id="21505" name="Date Placeholder 3">
            <a:extLst>
              <a:ext uri="{FF2B5EF4-FFF2-40B4-BE49-F238E27FC236}">
                <a16:creationId xmlns:a16="http://schemas.microsoft.com/office/drawing/2014/main" id="{86C71975-6348-1E57-1CB3-DE7DC2C76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</a:rPr>
              <a:t>PESU</a:t>
            </a:r>
          </a:p>
        </p:txBody>
      </p:sp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97943CE6-34AF-2C1C-2229-46DEFBF9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Arial" panose="020B0604020202020204" pitchFamily="34" charset="0"/>
              </a:rPr>
              <a:t>Arrays and Pointers</a:t>
            </a:r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CBEFF845-1FCE-5589-65E6-F229F1BA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1FFC1E7-77EA-4FE3-A746-FE8ED76A21C8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14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1509" name="Text Box 3">
            <a:extLst>
              <a:ext uri="{FF2B5EF4-FFF2-40B4-BE49-F238E27FC236}">
                <a16:creationId xmlns:a16="http://schemas.microsoft.com/office/drawing/2014/main" id="{580B0171-8DB9-5854-FA6C-62166B188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6" y="1247775"/>
            <a:ext cx="2174875" cy="132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char    c1;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int     a[3];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char    c2;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int     i;</a:t>
            </a:r>
          </a:p>
        </p:txBody>
      </p:sp>
      <p:grpSp>
        <p:nvGrpSpPr>
          <p:cNvPr id="21510" name="Group 5">
            <a:extLst>
              <a:ext uri="{FF2B5EF4-FFF2-40B4-BE49-F238E27FC236}">
                <a16:creationId xmlns:a16="http://schemas.microsoft.com/office/drawing/2014/main" id="{C04D7392-ECE3-20EE-5B9C-15E7ECCAAA24}"/>
              </a:ext>
            </a:extLst>
          </p:cNvPr>
          <p:cNvGrpSpPr>
            <a:grpSpLocks/>
          </p:cNvGrpSpPr>
          <p:nvPr/>
        </p:nvGrpSpPr>
        <p:grpSpPr bwMode="auto">
          <a:xfrm>
            <a:off x="2819401" y="3000376"/>
            <a:ext cx="4117975" cy="2747963"/>
            <a:chOff x="1246" y="2160"/>
            <a:chExt cx="2594" cy="1731"/>
          </a:xfrm>
        </p:grpSpPr>
        <p:sp>
          <p:nvSpPr>
            <p:cNvPr id="21516" name="Rectangle 6">
              <a:extLst>
                <a:ext uri="{FF2B5EF4-FFF2-40B4-BE49-F238E27FC236}">
                  <a16:creationId xmlns:a16="http://schemas.microsoft.com/office/drawing/2014/main" id="{D746EBCA-49D0-3274-3530-2F4C13FAC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600"/>
              <a:ext cx="48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c1</a:t>
              </a:r>
            </a:p>
          </p:txBody>
        </p:sp>
        <p:sp>
          <p:nvSpPr>
            <p:cNvPr id="21517" name="Rectangle 7">
              <a:extLst>
                <a:ext uri="{FF2B5EF4-FFF2-40B4-BE49-F238E27FC236}">
                  <a16:creationId xmlns:a16="http://schemas.microsoft.com/office/drawing/2014/main" id="{55B1EDA1-F6EA-0916-E11C-6950B85BD1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600"/>
              <a:ext cx="1440" cy="28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18" name="Rectangle 8">
              <a:extLst>
                <a:ext uri="{FF2B5EF4-FFF2-40B4-BE49-F238E27FC236}">
                  <a16:creationId xmlns:a16="http://schemas.microsoft.com/office/drawing/2014/main" id="{506D1668-7876-3A95-6E0C-108A9D593A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312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a[0]</a:t>
              </a:r>
            </a:p>
          </p:txBody>
        </p:sp>
        <p:sp>
          <p:nvSpPr>
            <p:cNvPr id="21519" name="Rectangle 9">
              <a:extLst>
                <a:ext uri="{FF2B5EF4-FFF2-40B4-BE49-F238E27FC236}">
                  <a16:creationId xmlns:a16="http://schemas.microsoft.com/office/drawing/2014/main" id="{B206C644-B3E5-4477-3DAF-FDF065AD0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024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a[1]</a:t>
              </a:r>
            </a:p>
          </p:txBody>
        </p:sp>
        <p:sp>
          <p:nvSpPr>
            <p:cNvPr id="21520" name="Rectangle 10">
              <a:extLst>
                <a:ext uri="{FF2B5EF4-FFF2-40B4-BE49-F238E27FC236}">
                  <a16:creationId xmlns:a16="http://schemas.microsoft.com/office/drawing/2014/main" id="{E9F425F2-66B8-A45C-37F0-4E4DCA154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736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a[2]</a:t>
              </a:r>
            </a:p>
          </p:txBody>
        </p:sp>
        <p:sp>
          <p:nvSpPr>
            <p:cNvPr id="21521" name="Rectangle 11">
              <a:extLst>
                <a:ext uri="{FF2B5EF4-FFF2-40B4-BE49-F238E27FC236}">
                  <a16:creationId xmlns:a16="http://schemas.microsoft.com/office/drawing/2014/main" id="{B4D1D5AB-A2CD-538F-8095-B70EAD2BE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160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i</a:t>
              </a:r>
            </a:p>
          </p:txBody>
        </p:sp>
        <p:sp>
          <p:nvSpPr>
            <p:cNvPr id="21522" name="Text Box 12">
              <a:extLst>
                <a:ext uri="{FF2B5EF4-FFF2-40B4-BE49-F238E27FC236}">
                  <a16:creationId xmlns:a16="http://schemas.microsoft.com/office/drawing/2014/main" id="{ABD68F23-1DA8-13DC-F58D-A8810C68D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679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0x1000</a:t>
              </a:r>
            </a:p>
          </p:txBody>
        </p:sp>
        <p:sp>
          <p:nvSpPr>
            <p:cNvPr id="21523" name="Text Box 13">
              <a:extLst>
                <a:ext uri="{FF2B5EF4-FFF2-40B4-BE49-F238E27FC236}">
                  <a16:creationId xmlns:a16="http://schemas.microsoft.com/office/drawing/2014/main" id="{5A8C0707-E7BD-BB6C-F2DE-716B76BCEA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391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0x1004</a:t>
              </a:r>
            </a:p>
          </p:txBody>
        </p:sp>
        <p:sp>
          <p:nvSpPr>
            <p:cNvPr id="21524" name="Text Box 14">
              <a:extLst>
                <a:ext uri="{FF2B5EF4-FFF2-40B4-BE49-F238E27FC236}">
                  <a16:creationId xmlns:a16="http://schemas.microsoft.com/office/drawing/2014/main" id="{F020DAC7-30F0-E047-B336-B1308023E3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0" y="3103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0x1008</a:t>
              </a:r>
            </a:p>
          </p:txBody>
        </p:sp>
        <p:sp>
          <p:nvSpPr>
            <p:cNvPr id="21525" name="Text Box 15">
              <a:extLst>
                <a:ext uri="{FF2B5EF4-FFF2-40B4-BE49-F238E27FC236}">
                  <a16:creationId xmlns:a16="http://schemas.microsoft.com/office/drawing/2014/main" id="{433C2CB0-58AF-AF39-E723-B66C05DA0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6" y="2815"/>
              <a:ext cx="5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0x100C</a:t>
              </a:r>
            </a:p>
          </p:txBody>
        </p:sp>
        <p:sp>
          <p:nvSpPr>
            <p:cNvPr id="21526" name="Text Box 16">
              <a:extLst>
                <a:ext uri="{FF2B5EF4-FFF2-40B4-BE49-F238E27FC236}">
                  <a16:creationId xmlns:a16="http://schemas.microsoft.com/office/drawing/2014/main" id="{725B407A-8E37-AD79-18FB-6451D1A82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208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0x1014</a:t>
              </a:r>
            </a:p>
          </p:txBody>
        </p:sp>
        <p:sp>
          <p:nvSpPr>
            <p:cNvPr id="21527" name="Rectangle 17">
              <a:extLst>
                <a:ext uri="{FF2B5EF4-FFF2-40B4-BE49-F238E27FC236}">
                  <a16:creationId xmlns:a16="http://schemas.microsoft.com/office/drawing/2014/main" id="{2F862701-9E52-7A8A-1729-ADD4857FC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448"/>
              <a:ext cx="48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c2</a:t>
              </a:r>
            </a:p>
          </p:txBody>
        </p:sp>
        <p:sp>
          <p:nvSpPr>
            <p:cNvPr id="21528" name="Rectangle 18">
              <a:extLst>
                <a:ext uri="{FF2B5EF4-FFF2-40B4-BE49-F238E27FC236}">
                  <a16:creationId xmlns:a16="http://schemas.microsoft.com/office/drawing/2014/main" id="{1174D47D-B7DD-890F-E0A0-5E1F6A4D50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448"/>
              <a:ext cx="1440" cy="288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en-US" altLang="en-US" sz="1800" b="0">
                <a:latin typeface="Arial" panose="020B0604020202020204" pitchFamily="34" charset="0"/>
              </a:endParaRPr>
            </a:p>
          </p:txBody>
        </p:sp>
        <p:sp>
          <p:nvSpPr>
            <p:cNvPr id="21529" name="Text Box 19">
              <a:extLst>
                <a:ext uri="{FF2B5EF4-FFF2-40B4-BE49-F238E27FC236}">
                  <a16:creationId xmlns:a16="http://schemas.microsoft.com/office/drawing/2014/main" id="{DFBB4DD2-0585-589D-D9B0-9ED089297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496"/>
              <a:ext cx="5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>
                  <a:latin typeface="Tahoma" panose="020B0604030504040204" pitchFamily="34" charset="0"/>
                </a:rPr>
                <a:t>0x1010</a:t>
              </a:r>
            </a:p>
          </p:txBody>
        </p:sp>
      </p:grpSp>
      <p:sp>
        <p:nvSpPr>
          <p:cNvPr id="21511" name="Text Box 21">
            <a:extLst>
              <a:ext uri="{FF2B5EF4-FFF2-40B4-BE49-F238E27FC236}">
                <a16:creationId xmlns:a16="http://schemas.microsoft.com/office/drawing/2014/main" id="{55167D2B-17BC-2C08-9B61-E0882E55B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4576" y="4114801"/>
            <a:ext cx="25876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Could be optimized by making these adjacent, and reducing padding  (by default, not)</a:t>
            </a:r>
          </a:p>
        </p:txBody>
      </p:sp>
      <p:sp>
        <p:nvSpPr>
          <p:cNvPr id="21512" name="Line 22">
            <a:extLst>
              <a:ext uri="{FF2B5EF4-FFF2-40B4-BE49-F238E27FC236}">
                <a16:creationId xmlns:a16="http://schemas.microsoft.com/office/drawing/2014/main" id="{212A67C0-00D3-74DA-38C8-F4C300463D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7375" y="3733800"/>
            <a:ext cx="566738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513" name="Line 23">
            <a:extLst>
              <a:ext uri="{FF2B5EF4-FFF2-40B4-BE49-F238E27FC236}">
                <a16:creationId xmlns:a16="http://schemas.microsoft.com/office/drawing/2014/main" id="{C119480D-EACF-B75E-E84A-05815C29B1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7375" y="4876800"/>
            <a:ext cx="566738" cy="6096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514" name="Line 25">
            <a:extLst>
              <a:ext uri="{FF2B5EF4-FFF2-40B4-BE49-F238E27FC236}">
                <a16:creationId xmlns:a16="http://schemas.microsoft.com/office/drawing/2014/main" id="{A4366D29-142A-7398-8297-C2E774786D8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7375" y="5057775"/>
            <a:ext cx="685800" cy="762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21515" name="Text Box 26">
            <a:extLst>
              <a:ext uri="{FF2B5EF4-FFF2-40B4-BE49-F238E27FC236}">
                <a16:creationId xmlns:a16="http://schemas.microsoft.com/office/drawing/2014/main" id="{9062BE2B-5BFA-9890-98F0-C2EC50A79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3175" y="5514976"/>
            <a:ext cx="18621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Array aligned by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1600">
                <a:latin typeface="Tahoma" panose="020B0604030504040204" pitchFamily="34" charset="0"/>
              </a:rPr>
              <a:t>size of elements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>
            <a:extLst>
              <a:ext uri="{FF2B5EF4-FFF2-40B4-BE49-F238E27FC236}">
                <a16:creationId xmlns:a16="http://schemas.microsoft.com/office/drawing/2014/main" id="{F2F6972E-CFAD-73C1-C420-18FA33DE76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 Sizes</a:t>
            </a:r>
          </a:p>
        </p:txBody>
      </p:sp>
      <p:sp>
        <p:nvSpPr>
          <p:cNvPr id="22533" name="Rectangle 3">
            <a:extLst>
              <a:ext uri="{FF2B5EF4-FFF2-40B4-BE49-F238E27FC236}">
                <a16:creationId xmlns:a16="http://schemas.microsoft.com/office/drawing/2014/main" id="{9D5C575A-7426-436A-69B2-D767DA7A1E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ctr" eaLnBrk="1" hangingPunct="1"/>
            <a:endParaRPr lang="en-US" altLang="en-US" dirty="0"/>
          </a:p>
          <a:p>
            <a:pPr algn="ctr" eaLnBrk="1" hangingPunct="1"/>
            <a:endParaRPr lang="en-US" altLang="en-US" dirty="0"/>
          </a:p>
          <a:p>
            <a:pPr algn="ctr" eaLnBrk="1" hangingPunct="1"/>
            <a:endParaRPr lang="en-US" altLang="en-US" dirty="0"/>
          </a:p>
          <a:p>
            <a:pPr algn="ctr" eaLnBrk="1" hangingPunct="1"/>
            <a:r>
              <a:rPr lang="en-US" altLang="en-US" sz="2000" dirty="0"/>
              <a:t>What is</a:t>
            </a:r>
          </a:p>
          <a:p>
            <a:pPr algn="ctr" eaLnBrk="1" hangingPunct="1"/>
            <a:endParaRPr lang="en-US" altLang="en-US" sz="2000" dirty="0"/>
          </a:p>
          <a:p>
            <a:pPr algn="ctr" eaLnBrk="1" hangingPunct="1"/>
            <a:r>
              <a:rPr lang="en-US" altLang="en-US" sz="2000" dirty="0" err="1">
                <a:latin typeface="Courier New" panose="02070309020205020404" pitchFamily="49" charset="0"/>
              </a:rPr>
              <a:t>sizeof</a:t>
            </a:r>
            <a:r>
              <a:rPr lang="en-US" altLang="en-US" sz="2000" dirty="0">
                <a:latin typeface="Courier New" panose="02070309020205020404" pitchFamily="49" charset="0"/>
              </a:rPr>
              <a:t>(array[3])</a:t>
            </a:r>
            <a:r>
              <a:rPr lang="en-US" altLang="en-US" sz="2000" dirty="0"/>
              <a:t>?</a:t>
            </a:r>
          </a:p>
          <a:p>
            <a:pPr algn="ctr" eaLnBrk="1" hangingPunct="1"/>
            <a:endParaRPr lang="en-US" altLang="en-US" sz="3200" dirty="0">
              <a:solidFill>
                <a:srgbClr val="339933"/>
              </a:solidFill>
              <a:latin typeface="Century Gothic" panose="020B0502020202020204" pitchFamily="34" charset="0"/>
            </a:endParaRPr>
          </a:p>
          <a:p>
            <a:pPr algn="ctr" eaLnBrk="1" hangingPunct="1"/>
            <a:r>
              <a:rPr lang="en-US" altLang="en-US" sz="2000" dirty="0" err="1">
                <a:latin typeface="Courier New" panose="02070309020205020404" pitchFamily="49" charset="0"/>
              </a:rPr>
              <a:t>sizeof</a:t>
            </a:r>
            <a:r>
              <a:rPr lang="en-US" altLang="en-US" sz="2000" dirty="0">
                <a:latin typeface="Courier New" panose="02070309020205020404" pitchFamily="49" charset="0"/>
              </a:rPr>
              <a:t>(array)</a:t>
            </a:r>
            <a:r>
              <a:rPr lang="en-US" altLang="en-US" sz="2000" dirty="0"/>
              <a:t>?</a:t>
            </a:r>
            <a:endParaRPr lang="en-US" altLang="en-US" sz="3200" dirty="0">
              <a:solidFill>
                <a:srgbClr val="3333FF"/>
              </a:solidFill>
              <a:latin typeface="Arial Black" panose="020B0A04020102020204" pitchFamily="34" charset="0"/>
            </a:endParaRPr>
          </a:p>
        </p:txBody>
      </p:sp>
      <p:sp>
        <p:nvSpPr>
          <p:cNvPr id="22529" name="Date Placeholder 3">
            <a:extLst>
              <a:ext uri="{FF2B5EF4-FFF2-40B4-BE49-F238E27FC236}">
                <a16:creationId xmlns:a16="http://schemas.microsoft.com/office/drawing/2014/main" id="{13400543-D9D1-DC7F-B847-40EEC1F4F66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</a:rPr>
              <a:t>PESU</a:t>
            </a:r>
          </a:p>
        </p:txBody>
      </p:sp>
      <p:sp>
        <p:nvSpPr>
          <p:cNvPr id="22530" name="Footer Placeholder 4">
            <a:extLst>
              <a:ext uri="{FF2B5EF4-FFF2-40B4-BE49-F238E27FC236}">
                <a16:creationId xmlns:a16="http://schemas.microsoft.com/office/drawing/2014/main" id="{AA86996D-C1AF-7270-9703-AA3475E8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Arial" panose="020B0604020202020204" pitchFamily="34" charset="0"/>
              </a:rPr>
              <a:t>Arrays and Pointers</a:t>
            </a:r>
          </a:p>
        </p:txBody>
      </p:sp>
      <p:sp>
        <p:nvSpPr>
          <p:cNvPr id="22531" name="Slide Number Placeholder 5">
            <a:extLst>
              <a:ext uri="{FF2B5EF4-FFF2-40B4-BE49-F238E27FC236}">
                <a16:creationId xmlns:a16="http://schemas.microsoft.com/office/drawing/2014/main" id="{BF4561E2-F249-1844-8BF3-C94C5536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0168FF-7976-4090-8E10-30405B4F8D46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2534" name="Text Box 4">
            <a:extLst>
              <a:ext uri="{FF2B5EF4-FFF2-40B4-BE49-F238E27FC236}">
                <a16:creationId xmlns:a16="http://schemas.microsoft.com/office/drawing/2014/main" id="{54A18476-A377-9D41-6987-F2EF67E60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576" y="1873250"/>
            <a:ext cx="24796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en-US" sz="2000">
                <a:latin typeface="Courier New" panose="02070309020205020404" pitchFamily="49" charset="0"/>
              </a:rPr>
              <a:t>int  array[10];</a:t>
            </a:r>
          </a:p>
        </p:txBody>
      </p:sp>
      <p:sp>
        <p:nvSpPr>
          <p:cNvPr id="99333" name="Text Box 5">
            <a:extLst>
              <a:ext uri="{FF2B5EF4-FFF2-40B4-BE49-F238E27FC236}">
                <a16:creationId xmlns:a16="http://schemas.microsoft.com/office/drawing/2014/main" id="{37FE9923-B22E-D436-2EF5-B066F7A14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275" y="4011854"/>
            <a:ext cx="365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4</a:t>
            </a:r>
          </a:p>
        </p:txBody>
      </p:sp>
      <p:sp>
        <p:nvSpPr>
          <p:cNvPr id="99334" name="Text Box 6">
            <a:extLst>
              <a:ext uri="{FF2B5EF4-FFF2-40B4-BE49-F238E27FC236}">
                <a16:creationId xmlns:a16="http://schemas.microsoft.com/office/drawing/2014/main" id="{AC7CFF5C-7B0D-0F6B-DEB8-255B277E69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7300" y="5081608"/>
            <a:ext cx="546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/>
              <a:t>40</a:t>
            </a:r>
          </a:p>
        </p:txBody>
      </p:sp>
      <p:sp>
        <p:nvSpPr>
          <p:cNvPr id="99335" name="Text Box 7">
            <a:extLst>
              <a:ext uri="{FF2B5EF4-FFF2-40B4-BE49-F238E27FC236}">
                <a16:creationId xmlns:a16="http://schemas.microsoft.com/office/drawing/2014/main" id="{DB80702C-E85B-0B8C-B44B-959E0A0093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3810000"/>
            <a:ext cx="1871663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600" b="0">
                <a:latin typeface="Tahoma" panose="020B0604030504040204" pitchFamily="34" charset="0"/>
              </a:rPr>
              <a:t>returns the size of </a:t>
            </a:r>
          </a:p>
          <a:p>
            <a:r>
              <a:rPr lang="en-US" altLang="en-US" sz="1600" b="0">
                <a:latin typeface="Tahoma" panose="020B0604030504040204" pitchFamily="34" charset="0"/>
              </a:rPr>
              <a:t>an object in bytes</a:t>
            </a:r>
          </a:p>
        </p:txBody>
      </p:sp>
      <p:sp>
        <p:nvSpPr>
          <p:cNvPr id="99336" name="Line 8">
            <a:extLst>
              <a:ext uri="{FF2B5EF4-FFF2-40B4-BE49-F238E27FC236}">
                <a16:creationId xmlns:a16="http://schemas.microsoft.com/office/drawing/2014/main" id="{4715BB4F-0533-2DC7-23E9-569808C8CE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05200" y="3657600"/>
            <a:ext cx="11430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99337" name="Oval 9">
            <a:extLst>
              <a:ext uri="{FF2B5EF4-FFF2-40B4-BE49-F238E27FC236}">
                <a16:creationId xmlns:a16="http://schemas.microsoft.com/office/drawing/2014/main" id="{74204B78-A109-A423-B141-C171E4754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3276600"/>
            <a:ext cx="1143000" cy="533400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800" b="0"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3" grpId="0"/>
      <p:bldP spid="99334" grpId="0"/>
      <p:bldP spid="99335" grpId="0"/>
      <p:bldP spid="99335" grpId="1"/>
      <p:bldP spid="99337" grpId="0" animBg="1"/>
      <p:bldP spid="9933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>
            <a:extLst>
              <a:ext uri="{FF2B5EF4-FFF2-40B4-BE49-F238E27FC236}">
                <a16:creationId xmlns:a16="http://schemas.microsoft.com/office/drawing/2014/main" id="{71B65B78-473E-ABFE-5F46-F716999EFB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Multi-Dimensional Arrays</a:t>
            </a:r>
          </a:p>
        </p:txBody>
      </p:sp>
      <p:sp>
        <p:nvSpPr>
          <p:cNvPr id="23553" name="Date Placeholder 3">
            <a:extLst>
              <a:ext uri="{FF2B5EF4-FFF2-40B4-BE49-F238E27FC236}">
                <a16:creationId xmlns:a16="http://schemas.microsoft.com/office/drawing/2014/main" id="{4A7C4F5C-EDEB-593B-11BE-F85040E6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>
                <a:latin typeface="Arial" panose="020B0604020202020204" pitchFamily="34" charset="0"/>
              </a:rPr>
              <a:t>PESU</a:t>
            </a:r>
          </a:p>
        </p:txBody>
      </p:sp>
      <p:sp>
        <p:nvSpPr>
          <p:cNvPr id="23554" name="Footer Placeholder 4">
            <a:extLst>
              <a:ext uri="{FF2B5EF4-FFF2-40B4-BE49-F238E27FC236}">
                <a16:creationId xmlns:a16="http://schemas.microsoft.com/office/drawing/2014/main" id="{C4D87824-CF1C-3E3C-4F3A-90A640B1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>
                <a:latin typeface="Arial" panose="020B0604020202020204" pitchFamily="34" charset="0"/>
              </a:rPr>
              <a:t>Arrays and Pointers</a:t>
            </a:r>
          </a:p>
        </p:txBody>
      </p:sp>
      <p:sp>
        <p:nvSpPr>
          <p:cNvPr id="23555" name="Slide Number Placeholder 5">
            <a:extLst>
              <a:ext uri="{FF2B5EF4-FFF2-40B4-BE49-F238E27FC236}">
                <a16:creationId xmlns:a16="http://schemas.microsoft.com/office/drawing/2014/main" id="{E455FA1C-01BA-0188-9C18-F0615F23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9C9F0EE-23F0-4EA1-A016-570D024D147C}" type="slidenum">
              <a:rPr lang="en-US" altLang="en-US" sz="140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16</a:t>
            </a:fld>
            <a:endParaRPr lang="en-US" altLang="en-US" sz="1400">
              <a:latin typeface="Arial" panose="020B0604020202020204" pitchFamily="34" charset="0"/>
            </a:endParaRPr>
          </a:p>
        </p:txBody>
      </p:sp>
      <p:sp>
        <p:nvSpPr>
          <p:cNvPr id="23557" name="Text Box 3">
            <a:extLst>
              <a:ext uri="{FF2B5EF4-FFF2-40B4-BE49-F238E27FC236}">
                <a16:creationId xmlns:a16="http://schemas.microsoft.com/office/drawing/2014/main" id="{A353CC81-89A6-8D19-7639-5BC3ABCD6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2133600"/>
            <a:ext cx="2936875" cy="1136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>
                <a:latin typeface="Courier New" panose="02070309020205020404" pitchFamily="49" charset="0"/>
              </a:rPr>
              <a:t>int  matrix[2][3];</a:t>
            </a:r>
          </a:p>
          <a:p>
            <a:endParaRPr lang="en-US" altLang="en-US" sz="2000">
              <a:latin typeface="Courier New" panose="02070309020205020404" pitchFamily="49" charset="0"/>
            </a:endParaRPr>
          </a:p>
          <a:p>
            <a:r>
              <a:rPr lang="en-US" altLang="en-US" sz="2000">
                <a:latin typeface="Courier New" panose="02070309020205020404" pitchFamily="49" charset="0"/>
              </a:rPr>
              <a:t>matrix[1][0] = 17;</a:t>
            </a:r>
          </a:p>
        </p:txBody>
      </p:sp>
      <p:grpSp>
        <p:nvGrpSpPr>
          <p:cNvPr id="23558" name="Group 4">
            <a:extLst>
              <a:ext uri="{FF2B5EF4-FFF2-40B4-BE49-F238E27FC236}">
                <a16:creationId xmlns:a16="http://schemas.microsoft.com/office/drawing/2014/main" id="{EF40A08A-30C6-F93B-685E-C612A20A9CB9}"/>
              </a:ext>
            </a:extLst>
          </p:cNvPr>
          <p:cNvGrpSpPr>
            <a:grpSpLocks/>
          </p:cNvGrpSpPr>
          <p:nvPr/>
        </p:nvGrpSpPr>
        <p:grpSpPr bwMode="auto">
          <a:xfrm>
            <a:off x="6200776" y="1371600"/>
            <a:ext cx="4011613" cy="2743200"/>
            <a:chOff x="1649" y="2352"/>
            <a:chExt cx="2527" cy="1728"/>
          </a:xfrm>
        </p:grpSpPr>
        <p:sp>
          <p:nvSpPr>
            <p:cNvPr id="23561" name="Rectangle 5">
              <a:extLst>
                <a:ext uri="{FF2B5EF4-FFF2-40B4-BE49-F238E27FC236}">
                  <a16:creationId xmlns:a16="http://schemas.microsoft.com/office/drawing/2014/main" id="{3F008DC2-CE34-183D-246E-5D2B39228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792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matrix[0][0]</a:t>
              </a:r>
            </a:p>
          </p:txBody>
        </p:sp>
        <p:sp>
          <p:nvSpPr>
            <p:cNvPr id="23562" name="Rectangle 6">
              <a:extLst>
                <a:ext uri="{FF2B5EF4-FFF2-40B4-BE49-F238E27FC236}">
                  <a16:creationId xmlns:a16="http://schemas.microsoft.com/office/drawing/2014/main" id="{03224F99-F663-730F-CE9E-07B61500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504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matrix[0][1]</a:t>
              </a:r>
            </a:p>
          </p:txBody>
        </p:sp>
        <p:sp>
          <p:nvSpPr>
            <p:cNvPr id="23563" name="Rectangle 7">
              <a:extLst>
                <a:ext uri="{FF2B5EF4-FFF2-40B4-BE49-F238E27FC236}">
                  <a16:creationId xmlns:a16="http://schemas.microsoft.com/office/drawing/2014/main" id="{1C893B81-7BA2-117B-0BFA-CB9FF2826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3216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matrix[0][2]</a:t>
              </a:r>
            </a:p>
          </p:txBody>
        </p:sp>
        <p:sp>
          <p:nvSpPr>
            <p:cNvPr id="23564" name="Text Box 8">
              <a:extLst>
                <a:ext uri="{FF2B5EF4-FFF2-40B4-BE49-F238E27FC236}">
                  <a16:creationId xmlns:a16="http://schemas.microsoft.com/office/drawing/2014/main" id="{F0466DFC-D6A0-8B6D-E355-C5470EAC6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" y="3823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4096</a:t>
              </a:r>
            </a:p>
          </p:txBody>
        </p:sp>
        <p:sp>
          <p:nvSpPr>
            <p:cNvPr id="23565" name="Text Box 9">
              <a:extLst>
                <a:ext uri="{FF2B5EF4-FFF2-40B4-BE49-F238E27FC236}">
                  <a16:creationId xmlns:a16="http://schemas.microsoft.com/office/drawing/2014/main" id="{EC33A717-1733-3541-47A1-7FE0E1D32C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0" y="3535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4100</a:t>
              </a:r>
            </a:p>
          </p:txBody>
        </p:sp>
        <p:sp>
          <p:nvSpPr>
            <p:cNvPr id="23566" name="Text Box 10">
              <a:extLst>
                <a:ext uri="{FF2B5EF4-FFF2-40B4-BE49-F238E27FC236}">
                  <a16:creationId xmlns:a16="http://schemas.microsoft.com/office/drawing/2014/main" id="{6673D415-0080-0098-7C92-3A92F4EA32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0" y="3247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4104</a:t>
              </a:r>
            </a:p>
          </p:txBody>
        </p:sp>
        <p:sp>
          <p:nvSpPr>
            <p:cNvPr id="23567" name="Rectangle 11">
              <a:extLst>
                <a:ext uri="{FF2B5EF4-FFF2-40B4-BE49-F238E27FC236}">
                  <a16:creationId xmlns:a16="http://schemas.microsoft.com/office/drawing/2014/main" id="{F6D3C8CA-3EE1-E9EC-0EF4-9714D44E40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928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matrix[1][0]</a:t>
              </a:r>
            </a:p>
          </p:txBody>
        </p:sp>
        <p:sp>
          <p:nvSpPr>
            <p:cNvPr id="23568" name="Rectangle 12">
              <a:extLst>
                <a:ext uri="{FF2B5EF4-FFF2-40B4-BE49-F238E27FC236}">
                  <a16:creationId xmlns:a16="http://schemas.microsoft.com/office/drawing/2014/main" id="{F0E6391B-0C4C-0F32-8DD9-628160D522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640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matrix[1][1]</a:t>
              </a:r>
            </a:p>
          </p:txBody>
        </p:sp>
        <p:sp>
          <p:nvSpPr>
            <p:cNvPr id="23569" name="Rectangle 13">
              <a:extLst>
                <a:ext uri="{FF2B5EF4-FFF2-40B4-BE49-F238E27FC236}">
                  <a16:creationId xmlns:a16="http://schemas.microsoft.com/office/drawing/2014/main" id="{A4FBEC37-DE52-4527-8BE3-C917E312E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6" y="2352"/>
              <a:ext cx="1920" cy="288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2000">
                  <a:latin typeface="Courier New" panose="02070309020205020404" pitchFamily="49" charset="0"/>
                </a:rPr>
                <a:t>matrix[1][2]</a:t>
              </a:r>
            </a:p>
          </p:txBody>
        </p:sp>
        <p:sp>
          <p:nvSpPr>
            <p:cNvPr id="23570" name="Text Box 14">
              <a:extLst>
                <a:ext uri="{FF2B5EF4-FFF2-40B4-BE49-F238E27FC236}">
                  <a16:creationId xmlns:a16="http://schemas.microsoft.com/office/drawing/2014/main" id="{7C1DF530-875F-ED73-F4C4-9A26486738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2959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4108</a:t>
              </a:r>
            </a:p>
          </p:txBody>
        </p:sp>
        <p:sp>
          <p:nvSpPr>
            <p:cNvPr id="23571" name="Text Box 15">
              <a:extLst>
                <a:ext uri="{FF2B5EF4-FFF2-40B4-BE49-F238E27FC236}">
                  <a16:creationId xmlns:a16="http://schemas.microsoft.com/office/drawing/2014/main" id="{51EE2A5D-C0FB-4D5D-0DEA-48D0CE74A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0" y="2671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4112</a:t>
              </a:r>
            </a:p>
          </p:txBody>
        </p:sp>
        <p:sp>
          <p:nvSpPr>
            <p:cNvPr id="23572" name="Text Box 16">
              <a:extLst>
                <a:ext uri="{FF2B5EF4-FFF2-40B4-BE49-F238E27FC236}">
                  <a16:creationId xmlns:a16="http://schemas.microsoft.com/office/drawing/2014/main" id="{7066A11E-7497-4F5F-53D7-A6AAF3D89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" y="2383"/>
              <a:ext cx="3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 b="1">
                  <a:solidFill>
                    <a:schemeClr val="tx1"/>
                  </a:solidFill>
                  <a:latin typeface="Verdana" panose="020B0604030504040204" pitchFamily="34" charset="0"/>
                  <a:ea typeface="MS PGothic" panose="020B0600070205080204" pitchFamily="34" charset="-128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SzPct val="90000"/>
                <a:buFont typeface="Wingdings" panose="05000000000000000000" pitchFamily="2" charset="2"/>
                <a:buChar char="w"/>
                <a:defRPr sz="2000" b="1">
                  <a:solidFill>
                    <a:schemeClr val="accent2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400" b="1">
                  <a:solidFill>
                    <a:schemeClr val="hlink"/>
                  </a:solidFill>
                  <a:latin typeface="Verdana" panose="020B0604030504040204" pitchFamily="34" charset="0"/>
                  <a:ea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</a:pPr>
              <a:r>
                <a:rPr lang="en-US" altLang="en-US" sz="1600" b="0" dirty="0">
                  <a:latin typeface="Tahoma" panose="020B0604030504040204" pitchFamily="34" charset="0"/>
                </a:rPr>
                <a:t>4116</a:t>
              </a:r>
            </a:p>
          </p:txBody>
        </p:sp>
      </p:grpSp>
      <p:sp>
        <p:nvSpPr>
          <p:cNvPr id="23560" name="Text Box 18">
            <a:extLst>
              <a:ext uri="{FF2B5EF4-FFF2-40B4-BE49-F238E27FC236}">
                <a16:creationId xmlns:a16="http://schemas.microsoft.com/office/drawing/2014/main" id="{19CBEFE5-EA09-2B15-7754-6A38530EC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4648200"/>
            <a:ext cx="1581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 b="1"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SzPct val="90000"/>
              <a:buFont typeface="Wingdings" panose="05000000000000000000" pitchFamily="2" charset="2"/>
              <a:buChar char="w"/>
              <a:defRPr sz="2000" b="1">
                <a:solidFill>
                  <a:schemeClr val="accent2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>
                <a:solidFill>
                  <a:schemeClr val="hlink"/>
                </a:solidFill>
                <a:latin typeface="Verdana" panose="020B060403050404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ja-JP" altLang="en-US" sz="1800" dirty="0">
                <a:latin typeface="Arial" panose="020B0604020202020204" pitchFamily="34" charset="0"/>
              </a:rPr>
              <a:t>“</a:t>
            </a:r>
            <a:r>
              <a:rPr lang="en-US" altLang="ja-JP" sz="1800" dirty="0">
                <a:latin typeface="Arial" panose="020B0604020202020204" pitchFamily="34" charset="0"/>
              </a:rPr>
              <a:t>Row Major</a:t>
            </a:r>
            <a:r>
              <a:rPr lang="ja-JP" altLang="en-US" sz="1800" dirty="0">
                <a:latin typeface="Arial" panose="020B0604020202020204" pitchFamily="34" charset="0"/>
              </a:rPr>
              <a:t>”</a:t>
            </a:r>
            <a:endParaRPr lang="en-US" altLang="ja-JP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1800" dirty="0">
                <a:latin typeface="Arial" panose="020B0604020202020204" pitchFamily="34" charset="0"/>
              </a:rPr>
              <a:t>Organization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3F108-0414-D5DB-E530-2C2AAC00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2400" dirty="0"/>
              <a:t>Row major Ordering-Index starting from zero</a:t>
            </a:r>
          </a:p>
        </p:txBody>
      </p:sp>
      <p:pic>
        <p:nvPicPr>
          <p:cNvPr id="96" name="Content Placeholder 95">
            <a:extLst>
              <a:ext uri="{FF2B5EF4-FFF2-40B4-BE49-F238E27FC236}">
                <a16:creationId xmlns:a16="http://schemas.microsoft.com/office/drawing/2014/main" id="{79D8DCBD-57B4-8D21-F11C-F3D921E65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862" y="1248407"/>
            <a:ext cx="8229599" cy="498910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D47A0C-65B4-5592-7AD6-11F2D8729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3126-A64F-7AC7-EC01-A505901B8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1A295-2ED2-E188-646D-A9F7C7003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11FF057-DFAE-58C3-7056-14A0D60098FE}"/>
                  </a:ext>
                </a:extLst>
              </p14:cNvPr>
              <p14:cNvContentPartPr/>
              <p14:nvPr/>
            </p14:nvContentPartPr>
            <p14:xfrm>
              <a:off x="3436547" y="1672314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11FF057-DFAE-58C3-7056-14A0D60098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7907" y="16633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46EC44-735C-79D9-ECE1-8A87D824538C}"/>
                  </a:ext>
                </a:extLst>
              </p14:cNvPr>
              <p14:cNvContentPartPr/>
              <p14:nvPr/>
            </p14:nvContentPartPr>
            <p14:xfrm>
              <a:off x="2113187" y="1576194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46EC44-735C-79D9-ECE1-8A87D82453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04547" y="15671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4FD8668-339E-AC13-4630-8630027D4F37}"/>
                  </a:ext>
                </a:extLst>
              </p14:cNvPr>
              <p14:cNvContentPartPr/>
              <p14:nvPr/>
            </p14:nvContentPartPr>
            <p14:xfrm>
              <a:off x="3088067" y="2333994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4FD8668-339E-AC13-4630-8630027D4F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9427" y="23249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C44724-0664-578E-A399-4953E2E43F2A}"/>
                  </a:ext>
                </a:extLst>
              </p14:cNvPr>
              <p14:cNvContentPartPr/>
              <p14:nvPr/>
            </p14:nvContentPartPr>
            <p14:xfrm>
              <a:off x="4026587" y="2995674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C44724-0664-578E-A399-4953E2E43F2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17947" y="29866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2D4E2B9-9256-F8C0-9366-9BDE08EBCA51}"/>
                  </a:ext>
                </a:extLst>
              </p14:cNvPr>
              <p14:cNvContentPartPr/>
              <p14:nvPr/>
            </p14:nvContentPartPr>
            <p14:xfrm>
              <a:off x="6180107" y="3620994"/>
              <a:ext cx="360" cy="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2D4E2B9-9256-F8C0-9366-9BDE08EBCA5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71467" y="361235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320C135-F817-496C-3995-5E7536EB4C52}"/>
                  </a:ext>
                </a:extLst>
              </p14:cNvPr>
              <p14:cNvContentPartPr/>
              <p14:nvPr/>
            </p14:nvContentPartPr>
            <p14:xfrm>
              <a:off x="2305787" y="1436514"/>
              <a:ext cx="46800" cy="190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320C135-F817-496C-3995-5E7536EB4C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96787" y="1427874"/>
                <a:ext cx="644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A173E29-E727-6CA9-2CE1-21C8D05B1FFE}"/>
                  </a:ext>
                </a:extLst>
              </p14:cNvPr>
              <p14:cNvContentPartPr/>
              <p14:nvPr/>
            </p14:nvContentPartPr>
            <p14:xfrm>
              <a:off x="5855387" y="3874074"/>
              <a:ext cx="360" cy="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A173E29-E727-6CA9-2CE1-21C8D05B1F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6747" y="386543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668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EF6D-1AD0-3BAB-9136-95F889856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3200" dirty="0"/>
              <a:t>Row major Ordering-Index starting from one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C1D9DF-1B28-D53A-D3E6-ADC254B2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365811"/>
            <a:ext cx="9144000" cy="479481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49A19-EECB-F8BF-926C-75274339C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062A1-30F7-B521-A599-7830E8E2A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D930B-8043-CD4D-5980-8AA6B861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35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7A565-F6A7-C8DE-0AE6-64E436CE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column</a:t>
            </a:r>
            <a:r>
              <a:rPr lang="en-IN" sz="3200" dirty="0"/>
              <a:t> major Ordering-Index starting from zero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93F8D70-F49D-236E-DB7D-FB9F52576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1" y="1608881"/>
            <a:ext cx="8458199" cy="45633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631B0-FF2E-98A4-69CF-8CB22ABA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D1E18-DC08-7DB5-C78D-D9FD759F1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96CB8-6468-9BA6-BD24-E8DA9CB47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375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/>
          <p:nvPr/>
        </p:nvSpPr>
        <p:spPr>
          <a:xfrm>
            <a:off x="1973291" y="1965864"/>
            <a:ext cx="7362675" cy="88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2700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STRUCTURES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973280" y="3023730"/>
            <a:ext cx="5621130" cy="88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2700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Course Introduction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973280" y="497448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Priya Badarinath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1973280" y="5272830"/>
            <a:ext cx="5621130" cy="29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Department of Computer Science Engineering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 rot="5400000">
            <a:off x="2143920" y="5365710"/>
            <a:ext cx="32400" cy="798390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sp>
        <p:nvSpPr>
          <p:cNvPr id="77" name="Google Shape;77;p2"/>
          <p:cNvSpPr/>
          <p:nvPr/>
        </p:nvSpPr>
        <p:spPr>
          <a:xfrm rot="10800000">
            <a:off x="1993800" y="11428020"/>
            <a:ext cx="32400" cy="798390"/>
          </a:xfrm>
          <a:prstGeom prst="rect">
            <a:avLst/>
          </a:prstGeom>
          <a:solidFill>
            <a:srgbClr val="D99593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/>
          </a:p>
        </p:txBody>
      </p:sp>
      <p:cxnSp>
        <p:nvCxnSpPr>
          <p:cNvPr id="78" name="Google Shape;78;p2"/>
          <p:cNvCxnSpPr/>
          <p:nvPr/>
        </p:nvCxnSpPr>
        <p:spPr>
          <a:xfrm rot="10800000" flipH="1">
            <a:off x="1524000" y="2804760"/>
            <a:ext cx="5927850" cy="51300"/>
          </a:xfrm>
          <a:prstGeom prst="straightConnector1">
            <a:avLst/>
          </a:prstGeom>
          <a:noFill/>
          <a:ln w="38150" cap="flat" cmpd="sng">
            <a:solidFill>
              <a:srgbClr val="DFA267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9" name="Google Shape;79;p2" descr="C:\Users\PES-CSE\Downloads\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54620" y="1028118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653A-FF25-0346-C172-FFECC7CF4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column</a:t>
            </a:r>
            <a:r>
              <a:rPr lang="en-IN" sz="3200" dirty="0"/>
              <a:t> major Ordering-Index starting from one </a:t>
            </a: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5CB3BA-E05B-17F0-669A-60B54EFA68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1527858"/>
            <a:ext cx="8534400" cy="4568142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019FB-4F30-C691-B5FF-3EE274D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74309-343D-AC89-75FE-B1508320E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4C534-B8B6-2B9F-06A2-CFB19FC9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5245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8ABC-4B2F-3436-5B29-099449CD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031F-052D-5842-6F5F-0067BD93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IN" dirty="0"/>
              <a:t>Write a program to display both address and value of element using array.</a:t>
            </a:r>
          </a:p>
          <a:p>
            <a:pPr marL="0" indent="0"/>
            <a:r>
              <a:rPr lang="en-IN" dirty="0"/>
              <a:t>A[4]={1,2,3,4}</a:t>
            </a:r>
          </a:p>
          <a:p>
            <a:pPr marL="0" indent="0"/>
            <a:r>
              <a:rPr lang="en-IN" dirty="0"/>
              <a:t>Try to display address using %p and %d.</a:t>
            </a:r>
          </a:p>
          <a:p>
            <a:pPr marL="0" indent="0"/>
            <a:endParaRPr lang="en-IN" dirty="0"/>
          </a:p>
          <a:p>
            <a:pPr marL="0" indent="0"/>
            <a:r>
              <a:rPr lang="en-IN" sz="3600" b="1" dirty="0" err="1">
                <a:solidFill>
                  <a:srgbClr val="C00000"/>
                </a:solidFill>
                <a:highlight>
                  <a:srgbClr val="FFFF00"/>
                </a:highlight>
              </a:rPr>
              <a:t>Array.c</a:t>
            </a:r>
            <a:endParaRPr lang="en-IN" sz="3600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23796-E4CC-ECE6-5411-93005D34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5EF6F-4FEC-1593-FA69-A0F0C873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B39A-9CC3-A7E4-32E3-22BB6EEC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1953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0F7D-3A98-368C-5F2B-B7EFE5C9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Array vs &amp;Array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F473665-1F47-786D-6237-40A97696C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4774" y="2472469"/>
            <a:ext cx="4902452" cy="247662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9AF30-D707-751B-7165-940496CF7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A406-725D-4840-1E4F-D68DA400F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764D0-919D-DC9F-B623-590B5D3C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8309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48ABC-4B2F-3436-5B29-099449CDB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031F-052D-5842-6F5F-0067BD934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/>
            <a:r>
              <a:rPr lang="en-IN" dirty="0"/>
              <a:t>2. Write a program to display</a:t>
            </a:r>
          </a:p>
          <a:p>
            <a:pPr marL="342900" indent="-342900"/>
            <a:r>
              <a:rPr lang="en-IN" dirty="0"/>
              <a:t>	Array base address using array and &amp;array</a:t>
            </a:r>
          </a:p>
          <a:p>
            <a:pPr marL="342900" indent="-342900"/>
            <a:r>
              <a:rPr lang="en-IN" dirty="0"/>
              <a:t>What happens when array+1 is given.</a:t>
            </a:r>
          </a:p>
          <a:p>
            <a:pPr marL="342900" indent="-342900"/>
            <a:r>
              <a:rPr lang="en-IN" dirty="0"/>
              <a:t>What happens when &amp;array+1 is given.</a:t>
            </a:r>
          </a:p>
          <a:p>
            <a:pPr marL="342900" indent="-342900"/>
            <a:endParaRPr lang="en-IN" dirty="0"/>
          </a:p>
          <a:p>
            <a:pPr marL="342900" indent="-342900"/>
            <a:r>
              <a:rPr lang="en-IN" b="1" dirty="0">
                <a:solidFill>
                  <a:srgbClr val="C00000"/>
                </a:solidFill>
                <a:highlight>
                  <a:srgbClr val="FFFF00"/>
                </a:highlight>
              </a:rPr>
              <a:t>Array1.c</a:t>
            </a:r>
            <a:r>
              <a:rPr lang="en-IN" dirty="0"/>
              <a:t> </a:t>
            </a:r>
          </a:p>
          <a:p>
            <a:pPr marL="457200" indent="-457200">
              <a:buAutoNum type="arabicPeriod"/>
            </a:pPr>
            <a:endParaRPr lang="en-IN" dirty="0"/>
          </a:p>
          <a:p>
            <a:pPr marL="0" indent="0"/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23796-E4CC-ECE6-5411-93005D34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PESU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5EF6F-4FEC-1593-FA69-A0F0C873E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Arrays and Pointers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8B39A-9CC3-A7E4-32E3-22BB6EEC5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4EE44-6571-4108-9EDF-F6D76DD9A785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3800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B53344E7-9A62-4AA1-E8FE-72CF31EA8CD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09800" y="2286000"/>
            <a:ext cx="7772400" cy="1143000"/>
          </a:xfrm>
          <a:ln/>
        </p:spPr>
        <p:txBody>
          <a:bodyPr anchor="ctr">
            <a:normAutofit/>
          </a:bodyPr>
          <a:lstStyle/>
          <a:p>
            <a:r>
              <a:rPr lang="en-US" altLang="en-US" sz="5400" b="1" dirty="0"/>
              <a:t>Pointers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62D38E7D-A6E6-494D-6963-181830CA8E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533400"/>
          </a:xfrm>
          <a:ln/>
        </p:spPr>
        <p:txBody>
          <a:bodyPr>
            <a:normAutofit fontScale="90000"/>
          </a:bodyPr>
          <a:lstStyle/>
          <a:p>
            <a:r>
              <a:rPr lang="en-US" altLang="en-US"/>
              <a:t>Pointer Declarations</a:t>
            </a:r>
          </a:p>
        </p:txBody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68FF425E-DDEF-819E-1560-4D9AF6D50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5195" y="1099596"/>
            <a:ext cx="11829327" cy="4844004"/>
          </a:xfrm>
        </p:spPr>
        <p:txBody>
          <a:bodyPr>
            <a:noAutofit/>
          </a:bodyPr>
          <a:lstStyle/>
          <a:p>
            <a:pPr marL="533400" indent="-533400"/>
            <a:r>
              <a:rPr lang="en-US" altLang="en-US" sz="4000" dirty="0"/>
              <a:t>Pointer variables must be declared before we use them.</a:t>
            </a:r>
          </a:p>
          <a:p>
            <a:pPr marL="533400" indent="-533400"/>
            <a:r>
              <a:rPr lang="en-US" altLang="en-US" sz="4000" dirty="0"/>
              <a:t>General form:</a:t>
            </a:r>
          </a:p>
          <a:p>
            <a:pPr marL="914400" lvl="1" indent="-457200">
              <a:buNone/>
            </a:pPr>
            <a:r>
              <a:rPr lang="en-US" altLang="en-US" sz="3600" dirty="0"/>
              <a:t>           </a:t>
            </a:r>
            <a:r>
              <a:rPr lang="en-US" altLang="en-US" sz="3600" dirty="0" err="1">
                <a:solidFill>
                  <a:srgbClr val="FF0000"/>
                </a:solidFill>
              </a:rPr>
              <a:t>data_type</a:t>
            </a:r>
            <a:r>
              <a:rPr lang="en-US" altLang="en-US" sz="3600" dirty="0">
                <a:solidFill>
                  <a:srgbClr val="FF0000"/>
                </a:solidFill>
              </a:rPr>
              <a:t>   *</a:t>
            </a:r>
            <a:r>
              <a:rPr lang="en-US" altLang="en-US" sz="3600" dirty="0" err="1"/>
              <a:t>pointer_name</a:t>
            </a:r>
            <a:r>
              <a:rPr lang="en-US" altLang="en-US" sz="3600" dirty="0"/>
              <a:t>;</a:t>
            </a:r>
          </a:p>
          <a:p>
            <a:pPr marL="533400" indent="-533400">
              <a:buNone/>
            </a:pPr>
            <a:r>
              <a:rPr lang="en-US" altLang="en-US" sz="4000" dirty="0"/>
              <a:t>      Three things are specified in the above declaration:</a:t>
            </a:r>
          </a:p>
          <a:p>
            <a:pPr marL="1295400" lvl="2" indent="-381000">
              <a:buFontTx/>
              <a:buAutoNum type="arabicPeriod"/>
            </a:pPr>
            <a:r>
              <a:rPr lang="en-US" altLang="en-US" sz="3200" dirty="0"/>
              <a:t>The asterisk (*) tells that the variable </a:t>
            </a:r>
            <a:r>
              <a:rPr lang="en-US" altLang="en-US" sz="3200" dirty="0" err="1">
                <a:solidFill>
                  <a:srgbClr val="FF0000"/>
                </a:solidFill>
              </a:rPr>
              <a:t>pointer_name</a:t>
            </a:r>
            <a:r>
              <a:rPr lang="en-US" altLang="en-US" sz="3200" dirty="0"/>
              <a:t> is a pointer variable.</a:t>
            </a:r>
          </a:p>
          <a:p>
            <a:pPr marL="1295400" lvl="2" indent="-381000">
              <a:buFontTx/>
              <a:buAutoNum type="arabicPeriod"/>
            </a:pPr>
            <a:r>
              <a:rPr lang="en-US" altLang="en-US" sz="3200" dirty="0"/>
              <a:t> </a:t>
            </a:r>
            <a:r>
              <a:rPr lang="en-US" altLang="en-US" sz="3200" dirty="0" err="1">
                <a:solidFill>
                  <a:srgbClr val="FF0000"/>
                </a:solidFill>
              </a:rPr>
              <a:t>pointer_name</a:t>
            </a:r>
            <a:r>
              <a:rPr lang="en-US" altLang="en-US" sz="3200" dirty="0"/>
              <a:t> needs a memory location.</a:t>
            </a:r>
          </a:p>
          <a:p>
            <a:pPr marL="1295400" lvl="2" indent="-381000">
              <a:buFontTx/>
              <a:buAutoNum type="arabicPeriod"/>
            </a:pPr>
            <a:r>
              <a:rPr lang="en-US" altLang="en-US" sz="3200" dirty="0"/>
              <a:t> </a:t>
            </a:r>
            <a:r>
              <a:rPr lang="en-US" altLang="en-US" sz="3200" dirty="0" err="1">
                <a:solidFill>
                  <a:srgbClr val="FF0000"/>
                </a:solidFill>
              </a:rPr>
              <a:t>pointer_name</a:t>
            </a:r>
            <a:r>
              <a:rPr lang="en-US" altLang="en-US" sz="3200" dirty="0"/>
              <a:t> points to a variable of type </a:t>
            </a:r>
            <a:r>
              <a:rPr lang="en-US" altLang="en-US" sz="3200" dirty="0" err="1">
                <a:solidFill>
                  <a:srgbClr val="FF0000"/>
                </a:solidFill>
              </a:rPr>
              <a:t>data_type</a:t>
            </a:r>
            <a:r>
              <a:rPr lang="en-US" altLang="en-US" sz="32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8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8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8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8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E32AA-2A2E-0853-8671-990B2F89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14" y="114754"/>
            <a:ext cx="11756572" cy="1325563"/>
          </a:xfrm>
        </p:spPr>
        <p:txBody>
          <a:bodyPr>
            <a:noAutofit/>
          </a:bodyPr>
          <a:lstStyle/>
          <a:p>
            <a:pPr algn="ctr"/>
            <a:r>
              <a:rPr lang="en-IN" sz="3200" b="1" i="0" dirty="0">
                <a:solidFill>
                  <a:srgbClr val="25265E"/>
                </a:solidFill>
                <a:effectLst/>
                <a:latin typeface="euclid_circular_a"/>
              </a:rPr>
              <a:t>Pointers-</a:t>
            </a:r>
            <a:r>
              <a:rPr lang="en-US" sz="3200" b="1" i="0" dirty="0">
                <a:solidFill>
                  <a:srgbClr val="25265E"/>
                </a:solidFill>
                <a:effectLst/>
                <a:latin typeface="euclid_circular_a"/>
              </a:rPr>
              <a:t>Pointers (pointer variables) are special variables that are used to store addresses rather than values.</a:t>
            </a:r>
            <a:br>
              <a:rPr lang="en-IN" sz="3200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6445D-71DD-4B3C-6F79-6C90DF73E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7714" y="1034143"/>
            <a:ext cx="5802086" cy="5142820"/>
          </a:xfrm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800" dirty="0">
                <a:solidFill>
                  <a:srgbClr val="FF0000"/>
                </a:solidFill>
              </a:rPr>
              <a:t>Address in C</a:t>
            </a:r>
          </a:p>
          <a:p>
            <a:pPr marL="0" indent="0">
              <a:buNone/>
            </a:pPr>
            <a:r>
              <a:rPr lang="en-US" sz="3800" dirty="0"/>
              <a:t>If you have a variable var in your program, &amp;var will give you its address in the memory.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We have used address numerous times while using the </a:t>
            </a:r>
            <a:r>
              <a:rPr lang="en-US" sz="3800" dirty="0" err="1"/>
              <a:t>scanf</a:t>
            </a:r>
            <a:r>
              <a:rPr lang="en-US" sz="3800" dirty="0"/>
              <a:t>() function.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 err="1"/>
              <a:t>scanf</a:t>
            </a:r>
            <a:r>
              <a:rPr lang="en-US" sz="3800" dirty="0"/>
              <a:t>("%d", &amp;var);</a:t>
            </a:r>
          </a:p>
          <a:p>
            <a:pPr marL="0" indent="0">
              <a:buNone/>
            </a:pPr>
            <a:r>
              <a:rPr lang="en-US" sz="3800" dirty="0"/>
              <a:t>Here, the value entered by the user is stored in the address of var variable. Let's take a working example.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6DDA4-BF4E-BC75-2379-7D779B1718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38237"/>
            <a:ext cx="5802086" cy="5142820"/>
          </a:xfrm>
          <a:ln>
            <a:solidFill>
              <a:schemeClr val="tx1"/>
            </a:solidFill>
          </a:ln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800" dirty="0"/>
              <a:t>#include &lt;</a:t>
            </a:r>
            <a:r>
              <a:rPr lang="en-US" sz="3800" dirty="0" err="1"/>
              <a:t>stdio.h</a:t>
            </a:r>
            <a:r>
              <a:rPr lang="en-US" sz="3800" dirty="0"/>
              <a:t>&gt;</a:t>
            </a:r>
          </a:p>
          <a:p>
            <a:pPr marL="0" indent="0">
              <a:buNone/>
            </a:pPr>
            <a:r>
              <a:rPr lang="en-US" sz="3800" dirty="0"/>
              <a:t>int main()</a:t>
            </a:r>
          </a:p>
          <a:p>
            <a:pPr marL="0" indent="0">
              <a:buNone/>
            </a:pPr>
            <a:r>
              <a:rPr lang="en-US" sz="3800" dirty="0"/>
              <a:t>{</a:t>
            </a:r>
          </a:p>
          <a:p>
            <a:pPr marL="0" indent="0">
              <a:buNone/>
            </a:pPr>
            <a:r>
              <a:rPr lang="en-US" sz="3800" dirty="0"/>
              <a:t>  int var = 5;</a:t>
            </a:r>
          </a:p>
          <a:p>
            <a:pPr marL="0" indent="0">
              <a:buNone/>
            </a:pPr>
            <a:r>
              <a:rPr lang="en-US" sz="3800" dirty="0"/>
              <a:t>  </a:t>
            </a:r>
            <a:r>
              <a:rPr lang="en-US" sz="3800" dirty="0" err="1"/>
              <a:t>printf</a:t>
            </a:r>
            <a:r>
              <a:rPr lang="en-US" sz="3800" dirty="0"/>
              <a:t>("var: %d\n", var);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// Notice the use of &amp; before var</a:t>
            </a:r>
          </a:p>
          <a:p>
            <a:pPr marL="0" indent="0">
              <a:buNone/>
            </a:pPr>
            <a:r>
              <a:rPr lang="en-US" sz="3800" dirty="0"/>
              <a:t>  </a:t>
            </a:r>
            <a:r>
              <a:rPr lang="en-US" sz="3800" dirty="0" err="1"/>
              <a:t>printf</a:t>
            </a:r>
            <a:r>
              <a:rPr lang="en-US" sz="3800" dirty="0"/>
              <a:t>("address of var: %p", &amp;var);  </a:t>
            </a:r>
          </a:p>
          <a:p>
            <a:pPr marL="0" indent="0">
              <a:buNone/>
            </a:pPr>
            <a:r>
              <a:rPr lang="en-US" sz="3800" dirty="0"/>
              <a:t>  return 0;</a:t>
            </a:r>
          </a:p>
          <a:p>
            <a:pPr marL="0" indent="0">
              <a:buNone/>
            </a:pPr>
            <a:r>
              <a:rPr lang="en-US" sz="3800" dirty="0"/>
              <a:t>}</a:t>
            </a:r>
          </a:p>
          <a:p>
            <a:pPr marL="0" indent="0">
              <a:buNone/>
            </a:pPr>
            <a:r>
              <a:rPr lang="en-US" sz="3800" dirty="0"/>
              <a:t>Output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sz="3800" dirty="0"/>
              <a:t>var: 5 </a:t>
            </a:r>
          </a:p>
          <a:p>
            <a:pPr marL="0" indent="0">
              <a:buNone/>
            </a:pPr>
            <a:r>
              <a:rPr lang="en-US" sz="3800" dirty="0"/>
              <a:t>address of var: 2686778</a:t>
            </a:r>
            <a:endParaRPr lang="en-IN" sz="3800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39049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1955-DB60-B6A1-A315-3B07EDCF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67D39-8BD8-2BFC-0E85-207E9B0E0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4171"/>
            <a:ext cx="5181600" cy="60027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Pointer Syntax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int* p;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0" i="0" dirty="0">
                <a:effectLst/>
                <a:latin typeface="euclid_circular_a"/>
              </a:rPr>
              <a:t>can also declare pointers in these ways.</a:t>
            </a:r>
          </a:p>
          <a:p>
            <a:pPr marL="0" indent="0">
              <a:buNone/>
            </a:pPr>
            <a:endParaRPr lang="en-US" dirty="0">
              <a:latin typeface="euclid_circular_a"/>
            </a:endParaRPr>
          </a:p>
          <a:p>
            <a:pPr marL="0" indent="0">
              <a:buNone/>
            </a:pPr>
            <a:r>
              <a:rPr lang="en-IN" dirty="0"/>
              <a:t>int *p1;</a:t>
            </a:r>
          </a:p>
          <a:p>
            <a:pPr marL="0" indent="0">
              <a:buNone/>
            </a:pPr>
            <a:r>
              <a:rPr lang="en-IN" dirty="0"/>
              <a:t>int * p2;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Assigning addresses to Pointers</a:t>
            </a:r>
          </a:p>
          <a:p>
            <a:pPr marL="0" indent="0">
              <a:buNone/>
            </a:pPr>
            <a:r>
              <a:rPr lang="en-US" dirty="0"/>
              <a:t>int* pc, c;</a:t>
            </a:r>
          </a:p>
          <a:p>
            <a:pPr marL="0" indent="0">
              <a:buNone/>
            </a:pPr>
            <a:r>
              <a:rPr lang="en-US" dirty="0"/>
              <a:t>c = 5;</a:t>
            </a:r>
          </a:p>
          <a:p>
            <a:pPr marL="0" indent="0">
              <a:buNone/>
            </a:pPr>
            <a:r>
              <a:rPr lang="en-US" dirty="0"/>
              <a:t>pc = &amp;c;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0FFBEB-0BB0-38F6-0D65-DFF35D523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4171"/>
            <a:ext cx="5181600" cy="60027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Get Value of Thing Pointed by Pointers</a:t>
            </a:r>
          </a:p>
          <a:p>
            <a:pPr marL="0" indent="0">
              <a:buNone/>
            </a:pPr>
            <a:r>
              <a:rPr lang="en-IN" dirty="0"/>
              <a:t>int* pc, c;</a:t>
            </a:r>
          </a:p>
          <a:p>
            <a:pPr marL="0" indent="0">
              <a:buNone/>
            </a:pPr>
            <a:r>
              <a:rPr lang="en-IN" dirty="0"/>
              <a:t>c = 5;</a:t>
            </a:r>
          </a:p>
          <a:p>
            <a:pPr marL="0" indent="0">
              <a:buNone/>
            </a:pPr>
            <a:r>
              <a:rPr lang="en-IN" dirty="0"/>
              <a:t>pc = &amp;c;</a:t>
            </a:r>
          </a:p>
          <a:p>
            <a:pPr marL="0" indent="0">
              <a:buNone/>
            </a:pPr>
            <a:r>
              <a:rPr lang="en-IN" dirty="0" err="1"/>
              <a:t>printf</a:t>
            </a:r>
            <a:r>
              <a:rPr lang="en-IN" dirty="0"/>
              <a:t>("%d", *pc);   // Output: 5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Changing Value Pointed by Pointers</a:t>
            </a:r>
          </a:p>
          <a:p>
            <a:pPr marL="0" indent="0">
              <a:buNone/>
            </a:pPr>
            <a:r>
              <a:rPr lang="en-IN" dirty="0"/>
              <a:t>int* pc, c;</a:t>
            </a:r>
          </a:p>
          <a:p>
            <a:pPr marL="0" indent="0">
              <a:buNone/>
            </a:pPr>
            <a:r>
              <a:rPr lang="en-IN" dirty="0"/>
              <a:t>c = 5;</a:t>
            </a:r>
          </a:p>
          <a:p>
            <a:pPr marL="0" indent="0">
              <a:buNone/>
            </a:pPr>
            <a:r>
              <a:rPr lang="en-IN" dirty="0"/>
              <a:t>pc = &amp;c;</a:t>
            </a:r>
          </a:p>
          <a:p>
            <a:pPr marL="0" indent="0">
              <a:buNone/>
            </a:pPr>
            <a:r>
              <a:rPr lang="en-IN" dirty="0"/>
              <a:t>c = 1;</a:t>
            </a:r>
          </a:p>
          <a:p>
            <a:pPr marL="0" indent="0">
              <a:buNone/>
            </a:pPr>
            <a:r>
              <a:rPr lang="en-IN" dirty="0" err="1"/>
              <a:t>printf</a:t>
            </a:r>
            <a:r>
              <a:rPr lang="en-IN" dirty="0"/>
              <a:t>("%d", c);    // Output: 1</a:t>
            </a:r>
          </a:p>
          <a:p>
            <a:pPr marL="0" indent="0">
              <a:buNone/>
            </a:pPr>
            <a:r>
              <a:rPr lang="en-IN" dirty="0" err="1"/>
              <a:t>printf</a:t>
            </a:r>
            <a:r>
              <a:rPr lang="en-IN" dirty="0"/>
              <a:t>("%d", *pc);  // </a:t>
            </a:r>
            <a:r>
              <a:rPr lang="en-IN" dirty="0" err="1"/>
              <a:t>Ouptut</a:t>
            </a:r>
            <a:r>
              <a:rPr lang="en-IN" dirty="0"/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450512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9B07-2145-CF5A-46F6-AE7D83C99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i="0" dirty="0">
                <a:solidFill>
                  <a:srgbClr val="25265E"/>
                </a:solidFill>
                <a:effectLst/>
                <a:latin typeface="euclid_circular_a"/>
              </a:rPr>
              <a:t>Common mistakes when working with pointers</a:t>
            </a:r>
            <a:br>
              <a:rPr lang="en-US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FDCDD0-FABE-A9AC-CB05-6146C5255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571"/>
            <a:ext cx="10515600" cy="50883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int c, *pc;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 pc is address but c is not</a:t>
            </a:r>
          </a:p>
          <a:p>
            <a:pPr marL="0" indent="0">
              <a:buNone/>
            </a:pPr>
            <a:r>
              <a:rPr lang="en-US" dirty="0"/>
              <a:t>pc = c;  //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 &amp;c is address but *pc is not</a:t>
            </a:r>
          </a:p>
          <a:p>
            <a:pPr marL="0" indent="0">
              <a:buNone/>
            </a:pPr>
            <a:r>
              <a:rPr lang="en-US" dirty="0"/>
              <a:t>*pc = &amp;c;  //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 both &amp;c and pc are addresses</a:t>
            </a:r>
          </a:p>
          <a:p>
            <a:pPr marL="0" indent="0">
              <a:buNone/>
            </a:pPr>
            <a:r>
              <a:rPr lang="en-US" dirty="0"/>
              <a:t>pc = &amp;c;  // Not an error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 both c and *pc are values </a:t>
            </a:r>
          </a:p>
          <a:p>
            <a:pPr marL="0" indent="0">
              <a:buNone/>
            </a:pPr>
            <a:r>
              <a:rPr lang="en-US" dirty="0"/>
              <a:t>*pc = c;  // Not an error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42936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3" name="Rectangle 3">
            <a:extLst>
              <a:ext uri="{FF2B5EF4-FFF2-40B4-BE49-F238E27FC236}">
                <a16:creationId xmlns:a16="http://schemas.microsoft.com/office/drawing/2014/main" id="{D9041060-FA25-1311-B5BF-57CFA61964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171" y="500743"/>
            <a:ext cx="12002947" cy="6357258"/>
          </a:xfrm>
        </p:spPr>
        <p:txBody>
          <a:bodyPr>
            <a:normAutofit/>
          </a:bodyPr>
          <a:lstStyle/>
          <a:p>
            <a:r>
              <a:rPr lang="en-US" altLang="en-US" sz="4000" dirty="0"/>
              <a:t>They have a number of useful applications.</a:t>
            </a:r>
          </a:p>
          <a:p>
            <a:pPr lvl="1"/>
            <a:r>
              <a:rPr lang="en-US" altLang="en-US" sz="3600" dirty="0"/>
              <a:t>Enables us to access a variable that is defined outside the function.-</a:t>
            </a:r>
            <a:r>
              <a:rPr lang="en-US" altLang="en-US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ptr1</a:t>
            </a:r>
          </a:p>
          <a:p>
            <a:pPr lvl="1"/>
            <a:r>
              <a:rPr lang="en-US" altLang="en-US" sz="3600" dirty="0"/>
              <a:t>Can be used to pass information back and forth between a function and its reference point.-</a:t>
            </a:r>
            <a:r>
              <a:rPr lang="en-US" altLang="en-US" sz="3600" b="1" dirty="0">
                <a:solidFill>
                  <a:srgbClr val="C00000"/>
                </a:solidFill>
                <a:highlight>
                  <a:srgbClr val="FFFF00"/>
                </a:highlight>
              </a:rPr>
              <a:t>ptr2</a:t>
            </a:r>
          </a:p>
          <a:p>
            <a:pPr lvl="1"/>
            <a:r>
              <a:rPr lang="en-US" altLang="en-US" sz="3600" dirty="0"/>
              <a:t>More efficient in handling data tables.</a:t>
            </a:r>
          </a:p>
          <a:p>
            <a:pPr lvl="1"/>
            <a:r>
              <a:rPr lang="en-US" altLang="en-US" sz="3600" dirty="0"/>
              <a:t>Reduces the length and complexity of a program.</a:t>
            </a:r>
          </a:p>
          <a:p>
            <a:pPr lvl="1"/>
            <a:r>
              <a:rPr lang="en-US" altLang="en-US" sz="3600" dirty="0"/>
              <a:t>Sometimes also increases the execution speed.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0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30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30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30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30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1795080" y="134730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What is Data?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" name="Google Shape;86;p3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" name="Google Shape;87;p3"/>
          <p:cNvSpPr/>
          <p:nvPr/>
        </p:nvSpPr>
        <p:spPr>
          <a:xfrm>
            <a:off x="1846106" y="2076563"/>
            <a:ext cx="8559450" cy="3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62000" indent="-210863">
              <a:buClr>
                <a:srgbClr val="222222"/>
              </a:buClr>
              <a:buSzPts val="2500"/>
              <a:buFont typeface="Noto Sans Symbols"/>
              <a:buChar char="●"/>
            </a:pPr>
            <a:r>
              <a:rPr lang="en-IN" sz="1875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-IN" sz="1875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– Collection of raw facts.</a:t>
            </a:r>
            <a:endParaRPr sz="1875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210863">
              <a:buClr>
                <a:srgbClr val="222222"/>
              </a:buClr>
              <a:buSzPts val="2500"/>
              <a:buFont typeface="Noto Sans Symbols"/>
              <a:buChar char="●"/>
            </a:pPr>
            <a:r>
              <a:rPr lang="en-IN" sz="1875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Data structure</a:t>
            </a:r>
            <a:r>
              <a:rPr lang="en-IN" sz="1875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– is a representation of logical relationship existing between individual elements.</a:t>
            </a:r>
            <a:endParaRPr sz="1875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210863">
              <a:buClr>
                <a:srgbClr val="222222"/>
              </a:buClr>
              <a:buSzPts val="2500"/>
              <a:buFont typeface="Noto Sans Symbols"/>
              <a:buChar char="●"/>
            </a:pPr>
            <a:r>
              <a:rPr lang="en-IN" sz="1875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Data structure</a:t>
            </a:r>
            <a:r>
              <a:rPr lang="en-IN" sz="1875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– Specialized format for organizing and storing the data in memory that considers not only the elements stored but also their relationship to each other.</a:t>
            </a:r>
            <a:endParaRPr sz="1875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210863">
              <a:buClr>
                <a:srgbClr val="222222"/>
              </a:buClr>
              <a:buSzPts val="2500"/>
              <a:buFont typeface="Noto Sans Symbols"/>
              <a:buChar char="●"/>
            </a:pPr>
            <a:r>
              <a:rPr lang="en-IN" sz="1875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DS affects the design of both structural and functional aspects of a program.</a:t>
            </a:r>
            <a:endParaRPr sz="1875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210863">
              <a:buClr>
                <a:srgbClr val="222222"/>
              </a:buClr>
              <a:buSzPts val="2500"/>
              <a:buFont typeface="Noto Sans Symbols"/>
              <a:buChar char="●"/>
            </a:pPr>
            <a:r>
              <a:rPr lang="en-IN" sz="1875" b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Program</a:t>
            </a:r>
            <a:r>
              <a:rPr lang="en-IN" sz="1875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= Algorithm + DS.</a:t>
            </a:r>
            <a:endParaRPr sz="1875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3" descr="C:\Users\PES-CSE\Downloads\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77901" y="1046512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C9FA5261-3494-0A4D-D16D-85CDBD420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Contd.</a:t>
            </a: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95FECD35-B8CB-1DE0-3660-B29D2F22DE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74562" y="1273215"/>
            <a:ext cx="11030050" cy="4638007"/>
          </a:xfrm>
        </p:spPr>
        <p:txBody>
          <a:bodyPr>
            <a:normAutofit/>
          </a:bodyPr>
          <a:lstStyle/>
          <a:p>
            <a:r>
              <a:rPr lang="en-US" altLang="en-US" dirty="0"/>
              <a:t>Following usages are illegal:</a:t>
            </a:r>
          </a:p>
          <a:p>
            <a:pPr lvl="1">
              <a:buFontTx/>
              <a:buNone/>
            </a:pPr>
            <a:r>
              <a:rPr lang="en-US" altLang="en-US" dirty="0"/>
              <a:t> &amp;235</a:t>
            </a:r>
          </a:p>
          <a:p>
            <a:pPr lvl="2"/>
            <a:r>
              <a:rPr lang="en-US" altLang="en-US" dirty="0"/>
              <a:t>Pointing at constant.</a:t>
            </a:r>
          </a:p>
          <a:p>
            <a:pPr lvl="1">
              <a:buFontTx/>
              <a:buNone/>
            </a:pPr>
            <a:r>
              <a:rPr lang="en-US" altLang="en-US" dirty="0"/>
              <a:t>    </a:t>
            </a:r>
          </a:p>
          <a:p>
            <a:pPr lvl="1">
              <a:buFontTx/>
              <a:buNone/>
            </a:pPr>
            <a:r>
              <a:rPr lang="en-US" altLang="en-US" dirty="0"/>
              <a:t>  int   </a:t>
            </a:r>
            <a:r>
              <a:rPr lang="en-US" altLang="en-US" dirty="0" err="1"/>
              <a:t>arr</a:t>
            </a:r>
            <a:r>
              <a:rPr lang="en-US" altLang="en-US" dirty="0"/>
              <a:t>[20];</a:t>
            </a:r>
          </a:p>
          <a:p>
            <a:pPr lvl="1">
              <a:buFontTx/>
              <a:buNone/>
            </a:pPr>
            <a:r>
              <a:rPr lang="en-US" altLang="en-US" dirty="0"/>
              <a:t>     :</a:t>
            </a:r>
          </a:p>
          <a:p>
            <a:pPr lvl="1">
              <a:buFontTx/>
              <a:buNone/>
            </a:pPr>
            <a:r>
              <a:rPr lang="en-US" altLang="en-US" dirty="0"/>
              <a:t>  &amp;</a:t>
            </a:r>
            <a:r>
              <a:rPr lang="en-US" altLang="en-US" dirty="0" err="1"/>
              <a:t>arr</a:t>
            </a:r>
            <a:r>
              <a:rPr lang="en-US" altLang="en-US" dirty="0"/>
              <a:t>;</a:t>
            </a:r>
          </a:p>
          <a:p>
            <a:pPr lvl="2"/>
            <a:r>
              <a:rPr lang="en-US" altLang="en-US" dirty="0"/>
              <a:t>Pointing at array name.</a:t>
            </a:r>
          </a:p>
          <a:p>
            <a:pPr lvl="2">
              <a:buFontTx/>
              <a:buNone/>
            </a:pPr>
            <a:endParaRPr lang="en-US" altLang="en-US" dirty="0"/>
          </a:p>
          <a:p>
            <a:pPr lvl="1">
              <a:buFontTx/>
              <a:buNone/>
            </a:pPr>
            <a:r>
              <a:rPr lang="en-US" altLang="en-US" dirty="0"/>
              <a:t>  &amp;(</a:t>
            </a:r>
            <a:r>
              <a:rPr lang="en-US" altLang="en-US" dirty="0" err="1"/>
              <a:t>a+b</a:t>
            </a:r>
            <a:r>
              <a:rPr lang="en-US" altLang="en-US" dirty="0"/>
              <a:t>)</a:t>
            </a:r>
          </a:p>
          <a:p>
            <a:pPr lvl="2"/>
            <a:r>
              <a:rPr lang="en-US" altLang="en-US" dirty="0"/>
              <a:t>Pointing at expression.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6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6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36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6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36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6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365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6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65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5153FB83-D93B-CCD4-6F67-13EE98F70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6715" y="2943775"/>
            <a:ext cx="10571998" cy="3173996"/>
          </a:xfrm>
          <a:ln/>
        </p:spPr>
        <p:txBody>
          <a:bodyPr/>
          <a:lstStyle/>
          <a:p>
            <a:r>
              <a:rPr lang="en-US" altLang="en-US" dirty="0"/>
              <a:t> </a:t>
            </a:r>
            <a:r>
              <a:rPr lang="en-US" altLang="en-US" b="0" dirty="0">
                <a:latin typeface="Söhne"/>
              </a:rPr>
              <a:t>Program to </a:t>
            </a:r>
            <a:r>
              <a:rPr lang="en-US" b="0" i="0" dirty="0">
                <a:effectLst/>
                <a:latin typeface="Söhne"/>
              </a:rPr>
              <a:t> display the values and memory addresses of different data </a:t>
            </a:r>
            <a:r>
              <a:rPr lang="en-US" b="1" i="0" dirty="0">
                <a:solidFill>
                  <a:srgbClr val="C00000"/>
                </a:solidFill>
                <a:effectLst/>
                <a:highlight>
                  <a:srgbClr val="FFFF00"/>
                </a:highlight>
                <a:latin typeface="Söhne"/>
              </a:rPr>
              <a:t>types-ptr3.c</a:t>
            </a:r>
            <a:endParaRPr lang="en-US" altLang="en-US" b="1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E1B3BFD4-8144-0314-0A01-3CA131AC2D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49379"/>
            <a:ext cx="10515600" cy="1325563"/>
          </a:xfrm>
          <a:ln/>
        </p:spPr>
        <p:txBody>
          <a:bodyPr/>
          <a:lstStyle/>
          <a:p>
            <a:r>
              <a:rPr lang="en-US" altLang="en-US" dirty="0"/>
              <a:t>Example 1</a:t>
            </a:r>
          </a:p>
        </p:txBody>
      </p:sp>
      <p:sp>
        <p:nvSpPr>
          <p:cNvPr id="242691" name="Text Box 3">
            <a:extLst>
              <a:ext uri="{FF2B5EF4-FFF2-40B4-BE49-F238E27FC236}">
                <a16:creationId xmlns:a16="http://schemas.microsoft.com/office/drawing/2014/main" id="{E54F1663-80E1-A871-4A6E-01B448359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965" y="1690688"/>
            <a:ext cx="5841356" cy="4801314"/>
          </a:xfrm>
          <a:prstGeom prst="rect">
            <a:avLst/>
          </a:prstGeom>
          <a:solidFill>
            <a:srgbClr val="CCFFFF"/>
          </a:solidFill>
          <a:ln w="38100">
            <a:solidFill>
              <a:srgbClr val="9933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#include  &lt;</a:t>
            </a:r>
            <a:r>
              <a:rPr lang="en-US" altLang="en-US" sz="2400" b="1" dirty="0" err="1">
                <a:solidFill>
                  <a:srgbClr val="008000"/>
                </a:solidFill>
              </a:rPr>
              <a:t>stdio.h</a:t>
            </a:r>
            <a:r>
              <a:rPr lang="en-US" altLang="en-US" sz="2400" b="1" dirty="0">
                <a:solidFill>
                  <a:srgbClr val="008000"/>
                </a:solidFill>
              </a:rPr>
              <a:t>&gt;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main()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{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int   a, b;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int   c = 5;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int   *p;</a:t>
            </a:r>
          </a:p>
          <a:p>
            <a:pPr>
              <a:spcBef>
                <a:spcPct val="0"/>
              </a:spcBef>
            </a:pPr>
            <a:endParaRPr lang="en-US" altLang="en-US" sz="2400" b="1" dirty="0">
              <a:solidFill>
                <a:srgbClr val="008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a  =  4  *  (c  +  5) ;</a:t>
            </a:r>
          </a:p>
          <a:p>
            <a:pPr>
              <a:spcBef>
                <a:spcPct val="0"/>
              </a:spcBef>
            </a:pPr>
            <a:endParaRPr lang="en-US" altLang="en-US" sz="2400" b="1" dirty="0">
              <a:solidFill>
                <a:srgbClr val="008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p  =  &amp;c;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b  =  4  *  (*p  +  5) ; </a:t>
            </a:r>
          </a:p>
          <a:p>
            <a:pPr>
              <a:spcBef>
                <a:spcPct val="0"/>
              </a:spcBef>
            </a:pPr>
            <a:r>
              <a:rPr lang="en-US" altLang="en-US" sz="2400" b="1" dirty="0">
                <a:solidFill>
                  <a:srgbClr val="008000"/>
                </a:solidFill>
              </a:rPr>
              <a:t>    </a:t>
            </a:r>
            <a:r>
              <a:rPr lang="en-US" altLang="en-US" sz="2400" b="1" dirty="0" err="1">
                <a:solidFill>
                  <a:srgbClr val="008000"/>
                </a:solidFill>
              </a:rPr>
              <a:t>printf</a:t>
            </a:r>
            <a:r>
              <a:rPr lang="en-US" altLang="en-US" sz="2400" b="1" dirty="0">
                <a:solidFill>
                  <a:srgbClr val="008000"/>
                </a:solidFill>
              </a:rPr>
              <a:t>  (“a=%d  b=%d \n”,  a, b) ;</a:t>
            </a:r>
          </a:p>
          <a:p>
            <a:pPr>
              <a:spcBef>
                <a:spcPct val="0"/>
              </a:spcBef>
            </a:pPr>
            <a:r>
              <a:rPr lang="en-US" altLang="en-US" sz="1600" dirty="0">
                <a:solidFill>
                  <a:srgbClr val="008000"/>
                </a:solidFill>
              </a:rPr>
              <a:t>}</a:t>
            </a:r>
          </a:p>
        </p:txBody>
      </p:sp>
      <p:grpSp>
        <p:nvGrpSpPr>
          <p:cNvPr id="242695" name="Group 7">
            <a:extLst>
              <a:ext uri="{FF2B5EF4-FFF2-40B4-BE49-F238E27FC236}">
                <a16:creationId xmlns:a16="http://schemas.microsoft.com/office/drawing/2014/main" id="{9446F335-F154-149C-AB36-E83CCE36D730}"/>
              </a:ext>
            </a:extLst>
          </p:cNvPr>
          <p:cNvGrpSpPr>
            <a:grpSpLocks/>
          </p:cNvGrpSpPr>
          <p:nvPr/>
        </p:nvGrpSpPr>
        <p:grpSpPr bwMode="auto">
          <a:xfrm>
            <a:off x="3132881" y="3558252"/>
            <a:ext cx="5029200" cy="1828800"/>
            <a:chOff x="2208" y="1680"/>
            <a:chExt cx="3168" cy="1152"/>
          </a:xfrm>
        </p:grpSpPr>
        <p:sp>
          <p:nvSpPr>
            <p:cNvPr id="242692" name="Text Box 4">
              <a:extLst>
                <a:ext uri="{FF2B5EF4-FFF2-40B4-BE49-F238E27FC236}">
                  <a16:creationId xmlns:a16="http://schemas.microsoft.com/office/drawing/2014/main" id="{0E7191A0-9D2D-5CF0-328C-648087501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680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CC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400">
                  <a:solidFill>
                    <a:srgbClr val="FF0000"/>
                  </a:solidFill>
                </a:rPr>
                <a:t>Equivalent</a:t>
              </a:r>
            </a:p>
          </p:txBody>
        </p:sp>
        <p:sp>
          <p:nvSpPr>
            <p:cNvPr id="242693" name="Line 5">
              <a:extLst>
                <a:ext uri="{FF2B5EF4-FFF2-40B4-BE49-F238E27FC236}">
                  <a16:creationId xmlns:a16="http://schemas.microsoft.com/office/drawing/2014/main" id="{635B8232-CDA9-6C51-5386-9196BA2A42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824"/>
              <a:ext cx="1920" cy="48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242694" name="Line 6">
              <a:extLst>
                <a:ext uri="{FF2B5EF4-FFF2-40B4-BE49-F238E27FC236}">
                  <a16:creationId xmlns:a16="http://schemas.microsoft.com/office/drawing/2014/main" id="{16515A40-843F-CCD9-AE76-4D7BA2EAA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08" y="1920"/>
              <a:ext cx="1968" cy="91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58BA48-1FFB-591C-C8D3-DB145F35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program-ptr4.c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6133924-3239-F5A6-DD28-187599493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962" y="3531735"/>
            <a:ext cx="8738886" cy="1015663"/>
          </a:xfrm>
          <a:prstGeom prst="rect">
            <a:avLst/>
          </a:prstGeom>
          <a:solidFill>
            <a:srgbClr val="44465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Explain the operations with pointers in the given C code and trace the output produced by the </a:t>
            </a:r>
            <a:r>
              <a:rPr kumimoji="0" lang="en-US" altLang="en-US" sz="3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öhne Mono"/>
              </a:rPr>
              <a:t>printf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D1D5DB"/>
                </a:solidFill>
                <a:effectLst/>
                <a:latin typeface="Söhne"/>
              </a:rPr>
              <a:t> statements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A85349A9-33AE-F976-8AAE-3257C9C75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Pointer Expressions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FC0C3CF3-17AE-4C18-6EF1-C9759A64FE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Like other variables, pointer variables can be used in expressions.</a:t>
            </a:r>
          </a:p>
          <a:p>
            <a:r>
              <a:rPr lang="en-US" altLang="en-US" dirty="0"/>
              <a:t>If p1 and p2 are two pointers, the following statements are valid:</a:t>
            </a:r>
          </a:p>
          <a:p>
            <a:pPr lvl="1">
              <a:buFontTx/>
              <a:buNone/>
            </a:pPr>
            <a:r>
              <a:rPr lang="en-US" altLang="en-US" dirty="0"/>
              <a:t>    </a:t>
            </a:r>
            <a:r>
              <a:rPr lang="en-US" altLang="en-US" dirty="0">
                <a:solidFill>
                  <a:srgbClr val="CC0000"/>
                </a:solidFill>
              </a:rPr>
              <a:t>sum   =  *p1  +  *p2 ;</a:t>
            </a:r>
          </a:p>
          <a:p>
            <a:pPr lvl="1"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    prod  =  *p1  *  *p2 ;</a:t>
            </a:r>
          </a:p>
          <a:p>
            <a:pPr lvl="1"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    prod  =   (*p1)  *  (*p2) ;</a:t>
            </a:r>
          </a:p>
          <a:p>
            <a:pPr lvl="1"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    *p1  =  *p1  +  2;</a:t>
            </a:r>
          </a:p>
          <a:p>
            <a:pPr lvl="1">
              <a:buFontTx/>
              <a:buNone/>
            </a:pPr>
            <a:r>
              <a:rPr lang="en-US" altLang="en-US" dirty="0">
                <a:solidFill>
                  <a:srgbClr val="CC0000"/>
                </a:solidFill>
              </a:rPr>
              <a:t>    x  =  *p1  /  *p2  +  5 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3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3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3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43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43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>
            <a:extLst>
              <a:ext uri="{FF2B5EF4-FFF2-40B4-BE49-F238E27FC236}">
                <a16:creationId xmlns:a16="http://schemas.microsoft.com/office/drawing/2014/main" id="{EDADA8AD-3E63-976B-8A1D-4F687AF1B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04800"/>
            <a:ext cx="7772400" cy="609600"/>
          </a:xfrm>
          <a:ln/>
        </p:spPr>
        <p:txBody>
          <a:bodyPr>
            <a:normAutofit fontScale="90000"/>
          </a:bodyPr>
          <a:lstStyle/>
          <a:p>
            <a:r>
              <a:rPr lang="en-US" altLang="en-US"/>
              <a:t>Contd.</a:t>
            </a:r>
          </a:p>
        </p:txBody>
      </p:sp>
      <p:sp>
        <p:nvSpPr>
          <p:cNvPr id="244739" name="Rectangle 3">
            <a:extLst>
              <a:ext uri="{FF2B5EF4-FFF2-40B4-BE49-F238E27FC236}">
                <a16:creationId xmlns:a16="http://schemas.microsoft.com/office/drawing/2014/main" id="{C18EC53A-F10A-F4CF-CBB2-E66D3A6D28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0233" y="1147822"/>
            <a:ext cx="11551534" cy="50292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What are allowed in C?</a:t>
            </a:r>
          </a:p>
          <a:p>
            <a:pPr lvl="1"/>
            <a:r>
              <a:rPr lang="en-US" altLang="en-US" sz="2800" dirty="0"/>
              <a:t>Add an integer to a pointer-   </a:t>
            </a:r>
            <a:r>
              <a:rPr lang="en-US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ptr5.c</a:t>
            </a:r>
          </a:p>
          <a:p>
            <a:pPr lvl="1"/>
            <a:r>
              <a:rPr lang="en-US" altLang="en-US" sz="2800" dirty="0"/>
              <a:t>Subtract an integer from a pointer.  - </a:t>
            </a:r>
            <a:r>
              <a:rPr lang="en-US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ptr6.c</a:t>
            </a:r>
          </a:p>
          <a:p>
            <a:pPr lvl="1"/>
            <a:r>
              <a:rPr lang="en-US" altLang="en-US" sz="2800" dirty="0"/>
              <a:t>Subtract one pointer from another (related). </a:t>
            </a:r>
            <a:r>
              <a:rPr lang="en-US" alt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Ptr7.c</a:t>
            </a:r>
          </a:p>
          <a:p>
            <a:pPr lvl="2"/>
            <a:r>
              <a:rPr lang="en-US" altLang="en-US" sz="2400" dirty="0"/>
              <a:t>If </a:t>
            </a:r>
            <a:r>
              <a:rPr lang="en-US" altLang="en-US" sz="2400" dirty="0">
                <a:solidFill>
                  <a:srgbClr val="FF0000"/>
                </a:solidFill>
              </a:rPr>
              <a:t>p1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FF0000"/>
                </a:solidFill>
              </a:rPr>
              <a:t>p2</a:t>
            </a:r>
            <a:r>
              <a:rPr lang="en-US" altLang="en-US" sz="2400" dirty="0"/>
              <a:t> are both pointers to the same array, them    </a:t>
            </a:r>
            <a:r>
              <a:rPr lang="en-US" altLang="en-US" sz="2400" dirty="0">
                <a:solidFill>
                  <a:srgbClr val="FF0000"/>
                </a:solidFill>
              </a:rPr>
              <a:t>p2</a:t>
            </a:r>
            <a:r>
              <a:rPr lang="en-US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–</a:t>
            </a:r>
            <a:r>
              <a:rPr lang="en-US" altLang="en-US" sz="2400" dirty="0">
                <a:solidFill>
                  <a:srgbClr val="FF0000"/>
                </a:solidFill>
              </a:rPr>
              <a:t>p1</a:t>
            </a:r>
            <a:r>
              <a:rPr lang="en-US" altLang="en-US" sz="2400" dirty="0"/>
              <a:t> gives the number of elements between </a:t>
            </a:r>
            <a:r>
              <a:rPr lang="en-US" altLang="en-US" sz="2400" dirty="0">
                <a:solidFill>
                  <a:srgbClr val="FF0000"/>
                </a:solidFill>
              </a:rPr>
              <a:t>p1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FF0000"/>
                </a:solidFill>
              </a:rPr>
              <a:t>p2</a:t>
            </a:r>
            <a:r>
              <a:rPr lang="en-US" altLang="en-US" sz="2400" dirty="0"/>
              <a:t>.</a:t>
            </a:r>
          </a:p>
          <a:p>
            <a:r>
              <a:rPr lang="en-US" altLang="en-US" sz="3200" dirty="0"/>
              <a:t>What are not allowed?</a:t>
            </a:r>
          </a:p>
          <a:p>
            <a:pPr lvl="1"/>
            <a:r>
              <a:rPr lang="en-US" altLang="en-US" sz="2800" dirty="0"/>
              <a:t>Add two pointers.</a:t>
            </a:r>
          </a:p>
          <a:p>
            <a:pPr lvl="2">
              <a:buFontTx/>
              <a:buNone/>
            </a:pPr>
            <a:r>
              <a:rPr lang="en-US" altLang="en-US" sz="2400" dirty="0"/>
              <a:t>   </a:t>
            </a:r>
            <a:r>
              <a:rPr lang="en-US" altLang="en-US" sz="2400" dirty="0">
                <a:solidFill>
                  <a:srgbClr val="CC0000"/>
                </a:solidFill>
              </a:rPr>
              <a:t>p1  =  p1 + p2 ;</a:t>
            </a:r>
          </a:p>
          <a:p>
            <a:pPr lvl="1"/>
            <a:r>
              <a:rPr lang="en-US" altLang="en-US" sz="2800" dirty="0"/>
              <a:t>Multiply / divide a pointer in an expression.</a:t>
            </a:r>
          </a:p>
          <a:p>
            <a:pPr lvl="2">
              <a:buFontTx/>
              <a:buNone/>
            </a:pPr>
            <a:r>
              <a:rPr lang="en-US" altLang="en-US" sz="2400" dirty="0"/>
              <a:t>  </a:t>
            </a:r>
            <a:r>
              <a:rPr lang="en-US" altLang="en-US" sz="2400" dirty="0">
                <a:solidFill>
                  <a:srgbClr val="CC0000"/>
                </a:solidFill>
              </a:rPr>
              <a:t>p1  =  p2 / 5 ;</a:t>
            </a:r>
          </a:p>
          <a:p>
            <a:pPr lvl="2">
              <a:buFontTx/>
              <a:buNone/>
            </a:pPr>
            <a:r>
              <a:rPr lang="en-US" altLang="en-US" sz="2400" dirty="0">
                <a:solidFill>
                  <a:srgbClr val="CC0000"/>
                </a:solidFill>
              </a:rPr>
              <a:t>  p1  =  p1 – p2 * 10 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4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44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44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44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4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47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47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47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47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0C76E89F-FE0B-FC18-AAC1-D7C01D3F54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altLang="en-US"/>
              <a:t>Passing Pointers to a Function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A81C160E-BE26-DAD3-92F6-28404D72BC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4171" y="2002420"/>
            <a:ext cx="11840901" cy="4093580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Pointers are often passed to a function as arguments.</a:t>
            </a:r>
          </a:p>
          <a:p>
            <a:pPr lvl="1"/>
            <a:r>
              <a:rPr lang="en-US" altLang="en-US" sz="2400" dirty="0"/>
              <a:t>Allows data items within the calling program to be accessed by the function, altered, and then returned to the calling program in altered form.</a:t>
            </a:r>
          </a:p>
          <a:p>
            <a:pPr lvl="1"/>
            <a:r>
              <a:rPr lang="en-US" altLang="en-US" sz="2400" dirty="0"/>
              <a:t>Called </a:t>
            </a:r>
            <a:r>
              <a:rPr lang="en-US" altLang="en-US" sz="2400" dirty="0">
                <a:solidFill>
                  <a:srgbClr val="CC0000"/>
                </a:solidFill>
              </a:rPr>
              <a:t>call-by-reference</a:t>
            </a:r>
            <a:r>
              <a:rPr lang="en-US" altLang="en-US" sz="2400" dirty="0"/>
              <a:t> (or by </a:t>
            </a:r>
            <a:r>
              <a:rPr lang="en-US" altLang="en-US" sz="2400" dirty="0">
                <a:solidFill>
                  <a:srgbClr val="CC0000"/>
                </a:solidFill>
              </a:rPr>
              <a:t>address</a:t>
            </a:r>
            <a:r>
              <a:rPr lang="en-US" altLang="en-US" sz="2400" dirty="0"/>
              <a:t> or by </a:t>
            </a:r>
            <a:r>
              <a:rPr lang="en-US" altLang="en-US" sz="2400" dirty="0">
                <a:solidFill>
                  <a:srgbClr val="CC0000"/>
                </a:solidFill>
              </a:rPr>
              <a:t>location</a:t>
            </a:r>
            <a:r>
              <a:rPr lang="en-US" altLang="en-US" sz="2400" dirty="0"/>
              <a:t>).</a:t>
            </a:r>
          </a:p>
          <a:p>
            <a:r>
              <a:rPr lang="en-US" altLang="en-US" sz="2800" dirty="0"/>
              <a:t>Normally, arguments are passed to a function </a:t>
            </a:r>
            <a:r>
              <a:rPr lang="en-US" altLang="en-US" sz="2800" dirty="0">
                <a:solidFill>
                  <a:srgbClr val="CC0000"/>
                </a:solidFill>
              </a:rPr>
              <a:t>by value</a:t>
            </a:r>
            <a:r>
              <a:rPr lang="en-US" altLang="en-US" sz="2800" dirty="0"/>
              <a:t>.</a:t>
            </a:r>
          </a:p>
          <a:p>
            <a:pPr lvl="1"/>
            <a:r>
              <a:rPr lang="en-US" altLang="en-US" sz="2400" dirty="0"/>
              <a:t>The data items are copied to the function.</a:t>
            </a:r>
          </a:p>
          <a:p>
            <a:pPr lvl="1"/>
            <a:r>
              <a:rPr lang="en-US" altLang="en-US" sz="2400" dirty="0"/>
              <a:t>Changes are not reflected in the calling program.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52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2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2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2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57D20-1916-6646-97A7-E7341B5F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A3FF0-BB6C-CA0D-FAA8-93B3EFDD7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9120E7-C4D0-4DBB-F9FE-32FA55E6C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514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4E1A2-6B43-303A-617D-F3E45F0E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C9EC-93F9-8424-4CBC-6B57F145B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737502-7EA1-49B9-AB49-9DDBEBA53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73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4211F-C966-9975-4B3C-14BB4BB18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A1C7F-356A-9DC3-27C5-F25175523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2BCE95-1FF7-B0C9-8DDF-8FA6021A4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"/>
          <p:cNvSpPr/>
          <p:nvPr/>
        </p:nvSpPr>
        <p:spPr>
          <a:xfrm>
            <a:off x="1795080" y="134730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Why Data Structure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4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6" name="Google Shape;9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0736" y="2874320"/>
            <a:ext cx="3913650" cy="2937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5088" y="2958555"/>
            <a:ext cx="2699730" cy="27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4" descr="C:\Users\PES-CSE\Downloads\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68601" y="1006687"/>
            <a:ext cx="681075" cy="6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/>
        </p:nvSpPr>
        <p:spPr>
          <a:xfrm>
            <a:off x="1773020" y="2302014"/>
            <a:ext cx="2743875" cy="576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IN" sz="1575"/>
              <a:t>I don’t have anything to wear </a:t>
            </a:r>
            <a:endParaRPr sz="1575"/>
          </a:p>
        </p:txBody>
      </p:sp>
      <p:sp>
        <p:nvSpPr>
          <p:cNvPr id="100" name="Google Shape;100;p4"/>
          <p:cNvSpPr txBox="1"/>
          <p:nvPr/>
        </p:nvSpPr>
        <p:spPr>
          <a:xfrm>
            <a:off x="6517650" y="2360306"/>
            <a:ext cx="3487950" cy="42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-IN" sz="1500"/>
              <a:t>I cannot find what my customer asks for</a:t>
            </a:r>
            <a:endParaRPr sz="15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52677-460F-737B-1C32-7CD9F4AD0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91A82-6CAD-6F4F-D140-1281AD4B5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CC510-362E-5498-3AAB-F409A9F23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06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ADB8D-3803-D4BB-B292-6EEE082EA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65F28-F4DD-F11E-5568-D480139A4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400628-CBA5-AB4A-5772-82CF3ACA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36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19279-4F80-3CAD-E8AE-854F8336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4820F-76E1-C7CF-6B2F-473FCF664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9FA96-1F8C-4017-151B-933F8B02D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47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09BB-38E1-E500-A626-92FD62EA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263C5-35F6-58A1-C1BF-9B7DBD965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228711-E89C-A6FC-754D-94B7B0879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792"/>
            <a:ext cx="12192000" cy="71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5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1779-9D7A-730C-CB0D-ACFECF067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162F6-6E65-5FA3-11FA-0596B4E13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3B2A1D-5D50-1299-E677-C95E8D9D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16"/>
            <a:ext cx="12192000" cy="687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303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D58C-03E0-F60C-1A24-52F17817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816F-705F-20A0-329B-222035ED7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2F60E-C125-3CD8-2D1E-010CD0AB8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21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614B6-35C0-0085-1DC4-0C8A05D3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F46B5-C980-5A85-C27A-2AD12427E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0ED658-4A4B-2CC3-E1CF-D869F13AB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364" y="0"/>
            <a:ext cx="12211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2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3BCA6-CB83-8B6D-42B9-DDDEE8DC8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EABD-B08C-E07A-0127-B6F572E6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17196-ED06-EC9A-46B3-3A9436455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66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0B688-A21E-4066-6618-137C5CAD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FEB1-E522-CB77-4585-AF077567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6FB12-DEC4-4EB3-D098-43714FDEE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34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EF3E036B-CA36-050B-E748-562AC94F2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05628" y="4217043"/>
            <a:ext cx="7772400" cy="609600"/>
          </a:xfrm>
          <a:ln/>
        </p:spPr>
        <p:txBody>
          <a:bodyPr>
            <a:normAutofit fontScale="90000"/>
          </a:bodyPr>
          <a:lstStyle/>
          <a:p>
            <a:r>
              <a:rPr lang="en-US" altLang="en-US" dirty="0"/>
              <a:t>Example: passing arguments by value-  </a:t>
            </a:r>
            <a:r>
              <a:rPr lang="en-US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ptr8.c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/>
          <p:nvPr/>
        </p:nvSpPr>
        <p:spPr>
          <a:xfrm>
            <a:off x="1795080" y="134730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And Now!:-)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7" name="Google Shape;107;p5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5"/>
          <p:cNvSpPr/>
          <p:nvPr/>
        </p:nvSpPr>
        <p:spPr>
          <a:xfrm>
            <a:off x="2152560" y="2315250"/>
            <a:ext cx="7631820" cy="33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4690" y="2265300"/>
            <a:ext cx="3006990" cy="3102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9920" y="2423250"/>
            <a:ext cx="3778110" cy="2512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 descr="C:\Users\PES-CSE\Downloads\logo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7182" y="1176993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>
            <a:extLst>
              <a:ext uri="{FF2B5EF4-FFF2-40B4-BE49-F238E27FC236}">
                <a16:creationId xmlns:a16="http://schemas.microsoft.com/office/drawing/2014/main" id="{8AA08B50-BE07-DB85-A85F-73B7EB9EA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0984" y="3429000"/>
            <a:ext cx="9330159" cy="1351344"/>
          </a:xfrm>
          <a:ln/>
        </p:spPr>
        <p:txBody>
          <a:bodyPr>
            <a:normAutofit/>
          </a:bodyPr>
          <a:lstStyle/>
          <a:p>
            <a:r>
              <a:rPr lang="en-US" altLang="en-US" dirty="0"/>
              <a:t>Example: passing arguments by reference – </a:t>
            </a:r>
            <a:r>
              <a:rPr lang="en-US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ptr9.c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0C10C-C370-01BC-C9AE-BEE7C529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Why structs in C?</a:t>
            </a: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B1343-259C-6050-CDE8-34277739C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86" y="1172481"/>
            <a:ext cx="11745685" cy="54242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Suppose you want to store information about a person: his/her name, citizenship number, and salary. You can create different variables name, </a:t>
            </a:r>
            <a:r>
              <a:rPr lang="en-US" dirty="0" err="1"/>
              <a:t>citNo</a:t>
            </a:r>
            <a:r>
              <a:rPr lang="en-US" dirty="0"/>
              <a:t> and salary to store this information.</a:t>
            </a:r>
          </a:p>
          <a:p>
            <a:endParaRPr lang="en-US" dirty="0"/>
          </a:p>
          <a:p>
            <a:r>
              <a:rPr lang="en-US" dirty="0"/>
              <a:t>What if you need to store information of more than one person? Now, you need to create different variables for each information per person: name1, citNo1, salary1, name2, citNo2, salary2, etc.</a:t>
            </a:r>
          </a:p>
          <a:p>
            <a:endParaRPr lang="en-US" dirty="0"/>
          </a:p>
          <a:p>
            <a:r>
              <a:rPr lang="en-US" dirty="0"/>
              <a:t>A better approach would be to have a collection of all related information under a single name Person structure and use it for every person.</a:t>
            </a:r>
          </a:p>
          <a:p>
            <a:endParaRPr lang="en-US" dirty="0"/>
          </a:p>
          <a:p>
            <a:r>
              <a:rPr lang="en-US" dirty="0"/>
              <a:t> In C programming, a struct (or structure) is a collection of variables (can be of different types) under a single name.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11011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536B-1D30-CF98-C3D5-87F29318D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Syntax of struct</a:t>
            </a: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2675-8543-1E4B-18A9-8AF30DC37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struct </a:t>
            </a:r>
            <a:r>
              <a:rPr lang="en-US" dirty="0" err="1"/>
              <a:t>structureName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dataType</a:t>
            </a:r>
            <a:r>
              <a:rPr lang="en-US" dirty="0"/>
              <a:t> member1;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err="1"/>
              <a:t>dataType</a:t>
            </a:r>
            <a:r>
              <a:rPr lang="en-US" dirty="0"/>
              <a:t> member2;</a:t>
            </a:r>
          </a:p>
          <a:p>
            <a:pPr marL="0" indent="0">
              <a:buNone/>
            </a:pPr>
            <a:r>
              <a:rPr lang="en-US" dirty="0"/>
              <a:t>  ...</a:t>
            </a:r>
          </a:p>
          <a:p>
            <a:pPr marL="0" indent="0">
              <a:buNone/>
            </a:pPr>
            <a:r>
              <a:rPr lang="en-US" dirty="0"/>
              <a:t>};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7D7314-89C5-246C-73ED-A148321EB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0" i="0" dirty="0">
                <a:effectLst/>
                <a:latin typeface="euclid_circular_a"/>
              </a:rPr>
              <a:t>For example,</a:t>
            </a:r>
          </a:p>
          <a:p>
            <a:pPr marL="0" indent="0">
              <a:buNone/>
            </a:pPr>
            <a:r>
              <a:rPr lang="en-US" dirty="0"/>
              <a:t>struct Person {</a:t>
            </a:r>
          </a:p>
          <a:p>
            <a:pPr marL="0" indent="0">
              <a:buNone/>
            </a:pPr>
            <a:r>
              <a:rPr lang="en-US" dirty="0"/>
              <a:t>  char name[50];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citNo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float salary;</a:t>
            </a:r>
          </a:p>
          <a:p>
            <a:pPr marL="0" indent="0">
              <a:buNone/>
            </a:pPr>
            <a:r>
              <a:rPr lang="en-US" dirty="0"/>
              <a:t>};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1671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B5684-CC8C-ADE5-7408-89275ABC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8057"/>
            <a:ext cx="10515600" cy="362631"/>
          </a:xfrm>
        </p:spPr>
        <p:txBody>
          <a:bodyPr>
            <a:normAutofit fontScale="90000"/>
          </a:bodyPr>
          <a:lstStyle/>
          <a:p>
            <a:r>
              <a:rPr lang="en-IN" sz="2700" b="1" i="0" dirty="0">
                <a:solidFill>
                  <a:srgbClr val="FF0000"/>
                </a:solidFill>
                <a:effectLst/>
                <a:latin typeface="euclid_circular_a"/>
              </a:rPr>
              <a:t>Create struct Variables</a:t>
            </a:r>
            <a:br>
              <a:rPr lang="en-IN" sz="2700" b="1" i="0" dirty="0">
                <a:solidFill>
                  <a:srgbClr val="25265E"/>
                </a:solidFill>
                <a:effectLst/>
                <a:latin typeface="euclid_circular_a"/>
              </a:rPr>
            </a:br>
            <a:r>
              <a:rPr lang="en-US" sz="2700" b="1" i="0" dirty="0">
                <a:solidFill>
                  <a:srgbClr val="25265E"/>
                </a:solidFill>
                <a:effectLst/>
                <a:latin typeface="euclid_circular_a"/>
              </a:rPr>
              <a:t>When a struct type is declared, no storage or memory is allocated. </a:t>
            </a:r>
            <a:br>
              <a:rPr lang="en-US" sz="2700" b="1" i="0" dirty="0">
                <a:solidFill>
                  <a:srgbClr val="25265E"/>
                </a:solidFill>
                <a:effectLst/>
                <a:latin typeface="euclid_circular_a"/>
              </a:rPr>
            </a:br>
            <a:r>
              <a:rPr lang="en-US" sz="2700" b="1" i="0" dirty="0">
                <a:solidFill>
                  <a:srgbClr val="25265E"/>
                </a:solidFill>
                <a:effectLst/>
                <a:latin typeface="euclid_circular_a"/>
              </a:rPr>
              <a:t>To allocate memory of a given structure type and work with it, we need to create variables.</a:t>
            </a:r>
            <a:br>
              <a:rPr lang="en-US" sz="2700" b="1" i="0" dirty="0">
                <a:solidFill>
                  <a:srgbClr val="25265E"/>
                </a:solidFill>
                <a:effectLst/>
                <a:latin typeface="euclid_circular_a"/>
              </a:rPr>
            </a:b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3B7927-86A2-8CBF-EC0E-DDACCFA4DF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IN" dirty="0"/>
              <a:t>struct Person {</a:t>
            </a:r>
          </a:p>
          <a:p>
            <a:pPr marL="0" indent="0">
              <a:buNone/>
            </a:pPr>
            <a:r>
              <a:rPr lang="en-IN" dirty="0"/>
              <a:t>  // code</a:t>
            </a:r>
          </a:p>
          <a:p>
            <a:pPr marL="0" indent="0">
              <a:buNone/>
            </a:pPr>
            <a:r>
              <a:rPr lang="en-IN" dirty="0"/>
              <a:t>};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int main() {</a:t>
            </a:r>
          </a:p>
          <a:p>
            <a:pPr marL="0" indent="0">
              <a:buNone/>
            </a:pPr>
            <a:r>
              <a:rPr lang="en-IN" dirty="0"/>
              <a:t>  struct Person person1, person2, p[20];</a:t>
            </a:r>
          </a:p>
          <a:p>
            <a:pPr marL="0" indent="0">
              <a:buNone/>
            </a:pPr>
            <a:r>
              <a:rPr lang="en-IN" dirty="0"/>
              <a:t>  return 0;</a:t>
            </a:r>
          </a:p>
          <a:p>
            <a:pPr marL="0" indent="0">
              <a:buNone/>
            </a:pPr>
            <a:r>
              <a:rPr lang="en-IN" dirty="0"/>
              <a:t>}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E12C9DE-E5CF-B826-1A25-45E4FA0CA3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dirty="0"/>
              <a:t>Another way of creating a struct variable is:</a:t>
            </a:r>
          </a:p>
          <a:p>
            <a:pPr marL="0" indent="0">
              <a:buNone/>
            </a:pPr>
            <a:r>
              <a:rPr lang="fr-FR" sz="3200" dirty="0" err="1"/>
              <a:t>struct</a:t>
            </a:r>
            <a:r>
              <a:rPr lang="fr-FR" sz="3200" dirty="0"/>
              <a:t> Person {</a:t>
            </a:r>
          </a:p>
          <a:p>
            <a:pPr marL="0" indent="0">
              <a:buNone/>
            </a:pPr>
            <a:r>
              <a:rPr lang="fr-FR" sz="3200" dirty="0"/>
              <a:t>   // code</a:t>
            </a:r>
          </a:p>
          <a:p>
            <a:pPr marL="0" indent="0">
              <a:buNone/>
            </a:pPr>
            <a:r>
              <a:rPr lang="fr-FR" sz="3200" dirty="0"/>
              <a:t>} person1, person2, p[20];</a:t>
            </a:r>
          </a:p>
          <a:p>
            <a:pPr marL="0" indent="0">
              <a:buNone/>
            </a:pPr>
            <a:endParaRPr lang="fr-FR" sz="3200" dirty="0"/>
          </a:p>
          <a:p>
            <a:pPr marL="0" indent="0">
              <a:buNone/>
            </a:pPr>
            <a:r>
              <a:rPr lang="en-US" sz="3200" dirty="0"/>
              <a:t>In both cases,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person1 and person2 are struct Person variables</a:t>
            </a:r>
          </a:p>
          <a:p>
            <a:pPr marL="0" indent="0">
              <a:buNone/>
            </a:pPr>
            <a:r>
              <a:rPr lang="en-US" sz="3200" dirty="0"/>
              <a:t>p[] is a struct Person array of size 20.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211029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246AD-04E0-7E73-85C1-2B73E9A1C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Members of a Structure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0F8C3-DDA2-3A66-B89B-B5E213606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There are two types of operators used for accessing members of a structure.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 - Member operator</a:t>
            </a:r>
          </a:p>
          <a:p>
            <a:pPr marL="0" indent="0">
              <a:buNone/>
            </a:pPr>
            <a:r>
              <a:rPr lang="en-US" dirty="0"/>
              <a:t>-&gt; - Structure pointer operator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Suppose, you want to access the salary of person2. Here's how you can do 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person2.salary</a:t>
            </a:r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Struct1.c</a:t>
            </a:r>
            <a:endParaRPr lang="en-US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28472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182B7-24B7-B160-58A8-81067947B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Nested Structures</a:t>
            </a: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7F5E-96BC-56D2-724F-EF20B04BA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1360714"/>
            <a:ext cx="11070771" cy="54972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struct complex {</a:t>
            </a:r>
          </a:p>
          <a:p>
            <a:pPr marL="0" indent="0">
              <a:buNone/>
            </a:pPr>
            <a:r>
              <a:rPr lang="en-US" dirty="0"/>
              <a:t>  int </a:t>
            </a:r>
            <a:r>
              <a:rPr lang="en-US" dirty="0" err="1"/>
              <a:t>imag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  float real;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struct number {</a:t>
            </a:r>
          </a:p>
          <a:p>
            <a:pPr marL="0" indent="0">
              <a:buNone/>
            </a:pPr>
            <a:r>
              <a:rPr lang="en-US" dirty="0"/>
              <a:t>  struct complex comp;</a:t>
            </a:r>
          </a:p>
          <a:p>
            <a:pPr marL="0" indent="0">
              <a:buNone/>
            </a:pPr>
            <a:r>
              <a:rPr lang="en-US" dirty="0"/>
              <a:t>  int integers;</a:t>
            </a:r>
          </a:p>
          <a:p>
            <a:pPr marL="0" indent="0">
              <a:buNone/>
            </a:pPr>
            <a:r>
              <a:rPr lang="en-US" dirty="0"/>
              <a:t>} num1, num2;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Struct2.c</a:t>
            </a:r>
          </a:p>
        </p:txBody>
      </p:sp>
    </p:spTree>
    <p:extLst>
      <p:ext uri="{BB962C8B-B14F-4D97-AF65-F5344CB8AC3E}">
        <p14:creationId xmlns:p14="http://schemas.microsoft.com/office/powerpoint/2010/main" val="2272232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F3D7B-F82F-AC12-68D2-185CAC7E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C structs and Pointers</a:t>
            </a: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F2613-8770-2220-4789-B36A3CB5A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012371"/>
            <a:ext cx="11027229" cy="516459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struct name {</a:t>
            </a:r>
          </a:p>
          <a:p>
            <a:pPr marL="0" indent="0">
              <a:buNone/>
            </a:pPr>
            <a:r>
              <a:rPr lang="en-US" dirty="0"/>
              <a:t>    member1;</a:t>
            </a:r>
          </a:p>
          <a:p>
            <a:pPr marL="0" indent="0">
              <a:buNone/>
            </a:pPr>
            <a:r>
              <a:rPr lang="en-US" dirty="0"/>
              <a:t>    member2;</a:t>
            </a:r>
          </a:p>
          <a:p>
            <a:pPr marL="0" indent="0">
              <a:buNone/>
            </a:pPr>
            <a:r>
              <a:rPr lang="en-US" dirty="0"/>
              <a:t>    .</a:t>
            </a:r>
          </a:p>
          <a:p>
            <a:pPr marL="0" indent="0">
              <a:buNone/>
            </a:pPr>
            <a:r>
              <a:rPr lang="en-US" dirty="0"/>
              <a:t>    .</a:t>
            </a:r>
          </a:p>
          <a:p>
            <a:pPr marL="0" indent="0">
              <a:buNone/>
            </a:pPr>
            <a:r>
              <a:rPr lang="en-US" dirty="0"/>
              <a:t>};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 main()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r>
              <a:rPr lang="en-US" dirty="0"/>
              <a:t>    struct name *</a:t>
            </a:r>
            <a:r>
              <a:rPr lang="en-US" dirty="0" err="1"/>
              <a:t>ptr</a:t>
            </a:r>
            <a:r>
              <a:rPr lang="en-US" dirty="0"/>
              <a:t>, Harry;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ptr</a:t>
            </a:r>
            <a:r>
              <a:rPr lang="en-US" dirty="0"/>
              <a:t> is a pointer to struct.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2879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BE39-15E0-F6A2-6BCB-EC77502DB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25265E"/>
                </a:solidFill>
                <a:effectLst/>
                <a:latin typeface="euclid_circular_a"/>
              </a:rPr>
              <a:t>Example: Access members using Pointer</a:t>
            </a:r>
            <a:br>
              <a:rPr lang="en-US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AC781-9DFF-2FB1-3BF6-27AEFEFE3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Struct3.c</a:t>
            </a:r>
          </a:p>
        </p:txBody>
      </p:sp>
    </p:spTree>
    <p:extLst>
      <p:ext uri="{BB962C8B-B14F-4D97-AF65-F5344CB8AC3E}">
        <p14:creationId xmlns:p14="http://schemas.microsoft.com/office/powerpoint/2010/main" val="2900744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2CB2-70A7-61F4-9B16-D3971FC4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  <a:t>Passing structs to functions</a:t>
            </a:r>
            <a:br>
              <a:rPr lang="en-IN" b="1" i="0" dirty="0">
                <a:solidFill>
                  <a:srgbClr val="25265E"/>
                </a:solidFill>
                <a:effectLst/>
                <a:latin typeface="euclid_circular_a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E14C4-AB59-B32F-30C5-D61301DF6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>
                <a:solidFill>
                  <a:srgbClr val="FF0000"/>
                </a:solidFill>
                <a:highlight>
                  <a:srgbClr val="FFFF00"/>
                </a:highlight>
              </a:rPr>
              <a:t>Struct4.c</a:t>
            </a:r>
          </a:p>
        </p:txBody>
      </p:sp>
    </p:spTree>
    <p:extLst>
      <p:ext uri="{BB962C8B-B14F-4D97-AF65-F5344CB8AC3E}">
        <p14:creationId xmlns:p14="http://schemas.microsoft.com/office/powerpoint/2010/main" val="35856630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7D50B-F21D-FC93-8A6D-453DFA744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Passing struct by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4E8F8-D422-CD11-DFA8-582C520AF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also pass structs by reference (in a similar way like you pass variables of built-in type by reference). We suggest you to read pass by reference tutorial before you proceed.</a:t>
            </a:r>
          </a:p>
          <a:p>
            <a:endParaRPr lang="en-US" dirty="0"/>
          </a:p>
          <a:p>
            <a:r>
              <a:rPr lang="en-US" dirty="0"/>
              <a:t>During pass by reference, the memory addresses of struct variables are passed to the function.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Struct5.c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8378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/>
          <p:nvPr/>
        </p:nvSpPr>
        <p:spPr>
          <a:xfrm>
            <a:off x="1795080" y="134730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Classification of Data Structures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6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9" name="Google Shape;119;p6"/>
          <p:cNvSpPr/>
          <p:nvPr/>
        </p:nvSpPr>
        <p:spPr>
          <a:xfrm>
            <a:off x="2152560" y="2315250"/>
            <a:ext cx="7631820" cy="33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6000" y="2073060"/>
            <a:ext cx="5809860" cy="434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 descr="C:\Users\PES-CSE\Downloads\logo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80201" y="1046512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1E87-36D1-15C5-F5D4-21C7D5717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E53ED-6882-E26B-EC22-4CE7C2F8F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52F1E-B1DA-1490-BFEF-91518FEB5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337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B1117-C9DC-9A45-A170-3ED7047C4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F988C-324A-0298-032E-0A421B492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72182-133F-042E-84D6-64D6D1F69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52"/>
            <a:ext cx="12192000" cy="68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913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8F48-8768-16B5-2AA5-48876188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C978B-33DF-B0BD-FE7A-EA79BFAA6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F9AEA-19D4-2635-AF09-5C09A8EFC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679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79E2-0DCC-B1F8-06DB-AC8A55DB5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B04E-0787-A398-DBA4-6B39C9DCB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46CB3-471D-11AA-A0F1-1F6379FE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227"/>
            <a:ext cx="12192000" cy="687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8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15FE-C211-5CD2-C727-DDED43D68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AB373-2B83-90C3-8A11-5272159FE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78178A-37B2-AD42-81E3-4A85E1753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217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7E56F-6E5A-40FD-5F88-005B9226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98A4-7D25-8E4A-CBE7-A96949A9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4A2D0E-E333-5FD4-BAF1-C6DD4C4FB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823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F6E4-8229-B3FB-5431-A5591235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5B88-8A16-6224-01D9-2B3B73EE0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549748-F528-4392-62AD-65700670B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72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6C8AF-7C6B-6A47-A1FB-048A784C7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32D9-08DC-7360-DB3A-989E4ACDE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B34E1-2A7C-765A-3BBD-7B1F85F67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76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/>
          <p:nvPr/>
        </p:nvSpPr>
        <p:spPr>
          <a:xfrm>
            <a:off x="1795080" y="1347300"/>
            <a:ext cx="680130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Primitive Data types and Non Primitive Data types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7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7"/>
          <p:cNvSpPr/>
          <p:nvPr/>
        </p:nvSpPr>
        <p:spPr>
          <a:xfrm>
            <a:off x="1828560" y="2261250"/>
            <a:ext cx="7794360" cy="33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276225" algn="just">
              <a:buClr>
                <a:schemeClr val="dk1"/>
              </a:buClr>
              <a:buSzPts val="2200"/>
              <a:buFont typeface="Arial"/>
              <a:buChar char="●"/>
            </a:pPr>
            <a:r>
              <a:rPr lang="en-I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 that are directly operated upon machine instructions – </a:t>
            </a:r>
            <a:r>
              <a:rPr lang="en-IN" sz="16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Primitive Data Structures.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276225" algn="just">
              <a:buClr>
                <a:schemeClr val="dk1"/>
              </a:buClr>
              <a:buSzPts val="2200"/>
              <a:buFont typeface="Arial"/>
              <a:buChar char="●"/>
            </a:pPr>
            <a:r>
              <a:rPr lang="en-I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data types are Primitive Data Structures.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276225" algn="just">
              <a:buClr>
                <a:schemeClr val="dk1"/>
              </a:buClr>
              <a:buSzPts val="2200"/>
              <a:buFont typeface="Arial"/>
              <a:buChar char="●"/>
            </a:pPr>
            <a:r>
              <a:rPr lang="en-I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structures that are derived from primitive data types – </a:t>
            </a:r>
            <a:r>
              <a:rPr lang="en-IN" sz="16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primitive Data Structures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indent="-276225" algn="just">
              <a:buClr>
                <a:schemeClr val="dk1"/>
              </a:buClr>
              <a:buSzPts val="2200"/>
              <a:buFont typeface="Arial"/>
              <a:buChar char="●"/>
            </a:pPr>
            <a:r>
              <a:rPr lang="en-I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Grouping of homogeneous or heterogeneous data element are </a:t>
            </a:r>
            <a:r>
              <a:rPr lang="en-IN" sz="16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 Primitive Data Structures</a:t>
            </a:r>
            <a:r>
              <a:rPr lang="en-IN" sz="16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 descr="C:\Users\PES-CSE\Downloads\logo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3001" y="1046512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/>
          <p:nvPr/>
        </p:nvSpPr>
        <p:spPr>
          <a:xfrm>
            <a:off x="1795080" y="1347300"/>
            <a:ext cx="680130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Applications of Data Structure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818840" y="1046520"/>
            <a:ext cx="562113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 AND ITS APPLICATIONS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8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8" name="Google Shape;138;p8"/>
          <p:cNvSpPr/>
          <p:nvPr/>
        </p:nvSpPr>
        <p:spPr>
          <a:xfrm>
            <a:off x="1828560" y="2261250"/>
            <a:ext cx="5309820" cy="3328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62000" indent="-160380" algn="just"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16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160380" algn="just"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16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62000" indent="-160380" algn="just">
              <a:buClr>
                <a:srgbClr val="000000"/>
              </a:buClr>
              <a:buSzPts val="990"/>
              <a:buFont typeface="Noto Sans Symbols"/>
              <a:buChar char="●"/>
            </a:pPr>
            <a:r>
              <a:rPr lang="en-IN" sz="16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6000" y="1924830"/>
            <a:ext cx="2752380" cy="15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8140" y="1915110"/>
            <a:ext cx="2244240" cy="153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31400" y="3666870"/>
            <a:ext cx="1180980" cy="210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129000">
            <a:off x="4235880" y="3394980"/>
            <a:ext cx="2910870" cy="240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 descr="C:\Users\PES-CSE\Downloads\logo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7882" y="1046512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>
            <a:off x="1802910" y="1346220"/>
            <a:ext cx="5998050" cy="340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1"/>
          <p:cNvCxnSpPr/>
          <p:nvPr/>
        </p:nvCxnSpPr>
        <p:spPr>
          <a:xfrm>
            <a:off x="1517790" y="1844370"/>
            <a:ext cx="6224850" cy="270"/>
          </a:xfrm>
          <a:prstGeom prst="straightConnector1">
            <a:avLst/>
          </a:prstGeom>
          <a:noFill/>
          <a:ln w="38150" cap="flat" cmpd="sng">
            <a:solidFill>
              <a:srgbClr val="95373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" name="Google Shape;168;p11"/>
          <p:cNvSpPr/>
          <p:nvPr/>
        </p:nvSpPr>
        <p:spPr>
          <a:xfrm>
            <a:off x="1621366" y="1269440"/>
            <a:ext cx="5621175" cy="3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b="1">
                <a:solidFill>
                  <a:srgbClr val="2F5597"/>
                </a:solidFill>
                <a:latin typeface="Calibri"/>
                <a:ea typeface="Calibri"/>
                <a:cs typeface="Calibri"/>
                <a:sym typeface="Calibri"/>
              </a:rPr>
              <a:t>DATA STRUCTURES AND ITS APPLICATIONS</a:t>
            </a:r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IN" b="1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Topics : Unit Wise</a:t>
            </a:r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b="1">
              <a:solidFill>
                <a:srgbClr val="2F559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1"/>
          <p:cNvSpPr/>
          <p:nvPr/>
        </p:nvSpPr>
        <p:spPr>
          <a:xfrm>
            <a:off x="1728469" y="2744213"/>
            <a:ext cx="4630950" cy="2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500" tIns="33750" rIns="67500" bIns="33750" anchor="t" anchorCtr="0">
            <a:noAutofit/>
          </a:bodyPr>
          <a:lstStyle/>
          <a:p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1 : Overview of C, Linked List &amp; Stacks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2: Queues &amp; Introduction to Trees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3: Application of Trees </a:t>
            </a:r>
            <a:r>
              <a:rPr lang="en-IN" sz="1350" b="1"/>
              <a:t>, Introduction to Graph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 4: </a:t>
            </a:r>
            <a:r>
              <a:rPr lang="en-IN" sz="1350" b="1">
                <a:solidFill>
                  <a:schemeClr val="dk1"/>
                </a:solidFill>
              </a:rPr>
              <a:t>Application of </a:t>
            </a:r>
            <a:r>
              <a:rPr lang="en-IN" sz="13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Graphs, </a:t>
            </a:r>
            <a:r>
              <a:rPr lang="en-IN" sz="1350" b="1">
                <a:solidFill>
                  <a:schemeClr val="dk1"/>
                </a:solidFill>
              </a:rPr>
              <a:t>Suffix Tree and Hashing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1"/>
          <p:cNvSpPr txBox="1"/>
          <p:nvPr/>
        </p:nvSpPr>
        <p:spPr>
          <a:xfrm>
            <a:off x="6699881" y="2744213"/>
            <a:ext cx="2911950" cy="1200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endParaRPr/>
          </a:p>
          <a:p>
            <a:pPr marL="342900" indent="-252413">
              <a:buClr>
                <a:schemeClr val="dk1"/>
              </a:buClr>
              <a:buSzPts val="1700"/>
              <a:buAutoNum type="arabicPeriod"/>
            </a:pPr>
            <a:r>
              <a:rPr lang="en-IN" sz="1275" b="1" u="sng">
                <a:solidFill>
                  <a:schemeClr val="hlink"/>
                </a:solidFill>
                <a:hlinkClick r:id="rId4"/>
              </a:rPr>
              <a:t>Course Information</a:t>
            </a:r>
            <a:endParaRPr sz="1275" b="1">
              <a:solidFill>
                <a:schemeClr val="dk1"/>
              </a:solidFill>
            </a:endParaRPr>
          </a:p>
          <a:p>
            <a:pPr marL="342900" indent="-252413">
              <a:buClr>
                <a:schemeClr val="dk1"/>
              </a:buClr>
              <a:buSzPts val="1700"/>
              <a:buAutoNum type="arabicPeriod"/>
            </a:pPr>
            <a:r>
              <a:rPr lang="en-IN" sz="1275" b="1" u="sng">
                <a:solidFill>
                  <a:schemeClr val="hlink"/>
                </a:solidFill>
                <a:hlinkClick r:id="rId5"/>
              </a:rPr>
              <a:t>Syllabus</a:t>
            </a:r>
            <a:endParaRPr sz="1275" b="1">
              <a:solidFill>
                <a:schemeClr val="dk1"/>
              </a:solidFill>
            </a:endParaRPr>
          </a:p>
          <a:p>
            <a:pPr marL="342900" indent="-252413">
              <a:buClr>
                <a:schemeClr val="dk1"/>
              </a:buClr>
              <a:buSzPts val="1700"/>
              <a:buAutoNum type="arabicPeriod"/>
            </a:pPr>
            <a:r>
              <a:rPr lang="en-IN" sz="1275" b="1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Assignment</a:t>
            </a:r>
            <a:endParaRPr sz="1275" b="1">
              <a:solidFill>
                <a:schemeClr val="dk1"/>
              </a:solidFill>
            </a:endParaRPr>
          </a:p>
          <a:p>
            <a:pPr marL="342900" indent="-252413">
              <a:buClr>
                <a:schemeClr val="dk1"/>
              </a:buClr>
              <a:buSzPts val="1700"/>
              <a:buAutoNum type="arabicPeriod"/>
            </a:pPr>
            <a:r>
              <a:rPr lang="en-IN" sz="1275" b="1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Practise Problems</a:t>
            </a:r>
            <a:endParaRPr sz="1275" b="1">
              <a:solidFill>
                <a:schemeClr val="dk1"/>
              </a:solidFill>
            </a:endParaRPr>
          </a:p>
        </p:txBody>
      </p:sp>
      <p:sp>
        <p:nvSpPr>
          <p:cNvPr id="171" name="Google Shape;171;p11"/>
          <p:cNvSpPr txBox="1"/>
          <p:nvPr/>
        </p:nvSpPr>
        <p:spPr>
          <a:xfrm>
            <a:off x="6606863" y="2328638"/>
            <a:ext cx="2307150" cy="415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/>
          <a:p>
            <a:r>
              <a:rPr lang="en-IN" b="1">
                <a:solidFill>
                  <a:srgbClr val="0000FF"/>
                </a:solidFill>
              </a:rPr>
              <a:t>Others:</a:t>
            </a:r>
            <a:endParaRPr b="1">
              <a:solidFill>
                <a:srgbClr val="0000FF"/>
              </a:solidFill>
            </a:endParaRPr>
          </a:p>
        </p:txBody>
      </p:sp>
      <p:pic>
        <p:nvPicPr>
          <p:cNvPr id="172" name="Google Shape;172;p11" descr="C:\Users\PES-CSE\Downloads\logo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611832" y="1005618"/>
            <a:ext cx="681075" cy="6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</TotalTime>
  <Words>2280</Words>
  <Application>Microsoft Office PowerPoint</Application>
  <PresentationFormat>Widescreen</PresentationFormat>
  <Paragraphs>444</Paragraphs>
  <Slides>67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Century Gothic</vt:lpstr>
      <vt:lpstr>Courier New</vt:lpstr>
      <vt:lpstr>euclid_circular_a</vt:lpstr>
      <vt:lpstr>Noto Sans Symbols</vt:lpstr>
      <vt:lpstr>Söhne</vt:lpstr>
      <vt:lpstr>Söhne Mono</vt:lpstr>
      <vt:lpstr>Tahoma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Arrays in C</vt:lpstr>
      <vt:lpstr>Array Representation</vt:lpstr>
      <vt:lpstr>Array Representation</vt:lpstr>
      <vt:lpstr>Array Sizes</vt:lpstr>
      <vt:lpstr>Multi-Dimensional Arrays</vt:lpstr>
      <vt:lpstr>Row major Ordering-Index starting from zero</vt:lpstr>
      <vt:lpstr>Row major Ordering-Index starting from one</vt:lpstr>
      <vt:lpstr>column major Ordering-Index starting from zero</vt:lpstr>
      <vt:lpstr>column major Ordering-Index starting from one </vt:lpstr>
      <vt:lpstr>Program</vt:lpstr>
      <vt:lpstr>Array vs &amp;Array</vt:lpstr>
      <vt:lpstr>Program</vt:lpstr>
      <vt:lpstr>Pointers</vt:lpstr>
      <vt:lpstr>Pointer Declarations</vt:lpstr>
      <vt:lpstr>Pointers-Pointers (pointer variables) are special variables that are used to store addresses rather than values. </vt:lpstr>
      <vt:lpstr> </vt:lpstr>
      <vt:lpstr>Common mistakes when working with pointers </vt:lpstr>
      <vt:lpstr>PowerPoint Presentation</vt:lpstr>
      <vt:lpstr>Contd.</vt:lpstr>
      <vt:lpstr> Program to  display the values and memory addresses of different data types-ptr3.c</vt:lpstr>
      <vt:lpstr>Example 1</vt:lpstr>
      <vt:lpstr>Example program-ptr4.c</vt:lpstr>
      <vt:lpstr>Pointer Expressions</vt:lpstr>
      <vt:lpstr>Contd.</vt:lpstr>
      <vt:lpstr>Passing Pointers to a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passing arguments by value-  ptr8.c</vt:lpstr>
      <vt:lpstr>Example: passing arguments by reference – ptr9.c</vt:lpstr>
      <vt:lpstr>Why structs in C? </vt:lpstr>
      <vt:lpstr>Syntax of struct </vt:lpstr>
      <vt:lpstr>Create struct Variables When a struct type is declared, no storage or memory is allocated.  To allocate memory of a given structure type and work with it, we need to create variables.  </vt:lpstr>
      <vt:lpstr>Access Members of a Structure</vt:lpstr>
      <vt:lpstr>Nested Structures </vt:lpstr>
      <vt:lpstr>C structs and Pointers </vt:lpstr>
      <vt:lpstr>Example: Access members using Pointer </vt:lpstr>
      <vt:lpstr>Passing structs to functions </vt:lpstr>
      <vt:lpstr>Passing struct by reference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jeevitha m</dc:creator>
  <cp:lastModifiedBy>jeevitha m</cp:lastModifiedBy>
  <cp:revision>27</cp:revision>
  <dcterms:created xsi:type="dcterms:W3CDTF">2023-08-05T18:41:16Z</dcterms:created>
  <dcterms:modified xsi:type="dcterms:W3CDTF">2023-08-21T06:51:43Z</dcterms:modified>
</cp:coreProperties>
</file>